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660"/>
  </p:normalViewPr>
  <p:slideViewPr>
    <p:cSldViewPr>
      <p:cViewPr>
        <p:scale>
          <a:sx n="51" d="100"/>
          <a:sy n="51" d="100"/>
        </p:scale>
        <p:origin x="-468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4108F-82F7-4BF4-A4B0-765737C85914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2394590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72F5A-3924-4308-965E-5A6AD0CB3BAE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1283185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72F5A-3924-4308-965E-5A6AD0CB3BAE}" type="slidenum">
              <a:rPr lang="en-MY" smtClean="0"/>
              <a:pPr/>
              <a:t>19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2220109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2464296"/>
            <a:ext cx="8071048" cy="1828800"/>
          </a:xfrm>
          <a:ln>
            <a:noFill/>
          </a:ln>
        </p:spPr>
        <p:txBody>
          <a:bodyPr vert="horz" tIns="0" rIns="18288" bIns="0"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9552" y="4293096"/>
            <a:ext cx="8064896" cy="108012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E2DE-3BAA-40EA-B212-6E9B278D174E}" type="datetimeFigureOut">
              <a:rPr lang="en-MY" smtClean="0"/>
              <a:pPr/>
              <a:t>6/3/2011</a:t>
            </a:fld>
            <a:endParaRPr lang="en-MY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endParaRPr lang="en-MY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C7A50-294E-4A70-8929-07F2F1927B04}" type="slidenum">
              <a:rPr lang="en-MY" smtClean="0"/>
              <a:pPr/>
              <a:t>‹#›</a:t>
            </a:fld>
            <a:endParaRPr lang="en-MY"/>
          </a:p>
        </p:txBody>
      </p:sp>
      <p:pic>
        <p:nvPicPr>
          <p:cNvPr id="7" name="Picture 6" descr="bpk100png.png"/>
          <p:cNvPicPr>
            <a:picLocks noChangeAspect="1"/>
          </p:cNvPicPr>
          <p:nvPr userDrawn="1"/>
        </p:nvPicPr>
        <p:blipFill>
          <a:blip r:embed="rId3" cstate="print">
            <a:lum bright="100000" contrast="100000"/>
          </a:blip>
          <a:stretch>
            <a:fillRect/>
          </a:stretch>
        </p:blipFill>
        <p:spPr>
          <a:xfrm>
            <a:off x="7579345" y="260648"/>
            <a:ext cx="809079" cy="72008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7195762" y="980728"/>
            <a:ext cx="1709122" cy="2562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 sz="1200" b="0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Mistral" pitchFamily="66" charset="0"/>
              </a:rPr>
              <a:t>“</a:t>
            </a:r>
            <a:r>
              <a:rPr lang="en-US" sz="1200" b="0" cap="none" spc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istral" pitchFamily="66" charset="0"/>
              </a:rPr>
              <a:t>Peneraju</a:t>
            </a:r>
            <a:r>
              <a:rPr lang="en-US" sz="1200" b="0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Mistral" pitchFamily="66" charset="0"/>
              </a:rPr>
              <a:t> </a:t>
            </a:r>
            <a:r>
              <a:rPr lang="en-US" sz="1200" b="0" cap="none" spc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istral" pitchFamily="66" charset="0"/>
              </a:rPr>
              <a:t>Pendidikan</a:t>
            </a:r>
            <a:r>
              <a:rPr lang="en-US" sz="1200" b="0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Mistral" pitchFamily="66" charset="0"/>
              </a:rPr>
              <a:t> Negara”</a:t>
            </a:r>
            <a:endParaRPr lang="en-MY" sz="1050" b="0" cap="none" spc="0" dirty="0">
              <a:ln>
                <a:noFill/>
              </a:ln>
              <a:solidFill>
                <a:schemeClr val="tx1"/>
              </a:solidFill>
              <a:effectLst/>
              <a:latin typeface="Mistral" pitchFamily="66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2712271" y="5877272"/>
            <a:ext cx="4824461" cy="64171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r">
              <a:lnSpc>
                <a:spcPct val="85000"/>
              </a:lnSpc>
            </a:pPr>
            <a:r>
              <a:rPr lang="en-US" sz="2400" b="0" cap="none" spc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</a:rPr>
              <a:t>Bahagian</a:t>
            </a:r>
            <a:r>
              <a:rPr lang="en-US" sz="2400" b="0" cap="none" spc="0" dirty="0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</a:rPr>
              <a:t> Pembangunan </a:t>
            </a:r>
            <a:r>
              <a:rPr lang="en-US" sz="2400" b="0" cap="none" spc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</a:rPr>
              <a:t>Kurikulum</a:t>
            </a:r>
            <a:endParaRPr lang="en-US" sz="2400" b="0" cap="none" spc="0" dirty="0" smtClean="0">
              <a:ln>
                <a:noFill/>
              </a:ln>
              <a:solidFill>
                <a:srgbClr val="7030A0"/>
              </a:solidFill>
              <a:effectLst/>
              <a:latin typeface="Cambria" pitchFamily="18" charset="0"/>
            </a:endParaRPr>
          </a:p>
          <a:p>
            <a:pPr algn="r">
              <a:lnSpc>
                <a:spcPct val="85000"/>
              </a:lnSpc>
            </a:pPr>
            <a:r>
              <a:rPr lang="en-US" sz="1800" b="0" cap="none" spc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mbria" pitchFamily="18" charset="0"/>
              </a:rPr>
              <a:t>Kementerian</a:t>
            </a:r>
            <a:r>
              <a:rPr lang="en-US" sz="1800" b="0" cap="none" spc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mbria" pitchFamily="18" charset="0"/>
              </a:rPr>
              <a:t> </a:t>
            </a:r>
            <a:r>
              <a:rPr lang="en-US" sz="1800" b="0" cap="none" spc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mbria" pitchFamily="18" charset="0"/>
              </a:rPr>
              <a:t>Pelajaran</a:t>
            </a:r>
            <a:r>
              <a:rPr lang="en-US" sz="1800" b="0" cap="none" spc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mbria" pitchFamily="18" charset="0"/>
              </a:rPr>
              <a:t> Malaysia</a:t>
            </a:r>
            <a:endParaRPr lang="en-MY" sz="1800" b="0" cap="none" spc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Cambria" pitchFamily="18" charset="0"/>
            </a:endParaRPr>
          </a:p>
        </p:txBody>
      </p:sp>
      <p:pic>
        <p:nvPicPr>
          <p:cNvPr id="11" name="Picture 10" descr="kpm150png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458478" y="5868646"/>
            <a:ext cx="648072" cy="648072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E2DE-3BAA-40EA-B212-6E9B278D174E}" type="datetimeFigureOut">
              <a:rPr lang="en-MY" smtClean="0"/>
              <a:pPr/>
              <a:t>6/3/2011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C7A50-294E-4A70-8929-07F2F1927B04}" type="slidenum">
              <a:rPr lang="en-MY" smtClean="0"/>
              <a:pPr/>
              <a:t>‹#›</a:t>
            </a:fld>
            <a:endParaRPr lang="en-MY"/>
          </a:p>
        </p:txBody>
      </p:sp>
      <p:pic>
        <p:nvPicPr>
          <p:cNvPr id="7" name="Picture 6" descr="kpm150pn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32304" y="6385096"/>
            <a:ext cx="403701" cy="403701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6000534" y="6420474"/>
            <a:ext cx="2316660" cy="36702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r">
              <a:lnSpc>
                <a:spcPct val="85000"/>
              </a:lnSpc>
            </a:pPr>
            <a:r>
              <a:rPr lang="en-US" sz="1100" b="0" cap="none" spc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</a:rPr>
              <a:t>Bahagian</a:t>
            </a:r>
            <a:r>
              <a:rPr lang="en-US" sz="1100" b="0" cap="none" spc="0" dirty="0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</a:rPr>
              <a:t> Pembangunan </a:t>
            </a:r>
            <a:r>
              <a:rPr lang="en-US" sz="1100" b="0" cap="none" spc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</a:rPr>
              <a:t>Kurikulum</a:t>
            </a:r>
            <a:endParaRPr lang="en-US" sz="1100" b="0" cap="none" spc="0" dirty="0" smtClean="0">
              <a:ln>
                <a:noFill/>
              </a:ln>
              <a:solidFill>
                <a:srgbClr val="7030A0"/>
              </a:solidFill>
              <a:effectLst/>
              <a:latin typeface="Cambria" pitchFamily="18" charset="0"/>
            </a:endParaRPr>
          </a:p>
          <a:p>
            <a:pPr algn="r">
              <a:lnSpc>
                <a:spcPct val="85000"/>
              </a:lnSpc>
            </a:pPr>
            <a:r>
              <a:rPr lang="en-US" sz="1000" b="0" cap="none" spc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mbria" pitchFamily="18" charset="0"/>
              </a:rPr>
              <a:t>Kementerian</a:t>
            </a:r>
            <a:r>
              <a:rPr lang="en-US" sz="1000" b="0" cap="none" spc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mbria" pitchFamily="18" charset="0"/>
              </a:rPr>
              <a:t> </a:t>
            </a:r>
            <a:r>
              <a:rPr lang="en-US" sz="1000" b="0" cap="none" spc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mbria" pitchFamily="18" charset="0"/>
              </a:rPr>
              <a:t>Pelajaran</a:t>
            </a:r>
            <a:r>
              <a:rPr lang="en-US" sz="1000" b="0" cap="none" spc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mbria" pitchFamily="18" charset="0"/>
              </a:rPr>
              <a:t> Malaysia</a:t>
            </a:r>
            <a:endParaRPr lang="en-MY" sz="1000" b="0" cap="none" spc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Cambria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632848" cy="72008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E2DE-3BAA-40EA-B212-6E9B278D174E}" type="datetimeFigureOut">
              <a:rPr lang="en-MY" smtClean="0"/>
              <a:pPr/>
              <a:t>6/3/2011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C7A50-294E-4A70-8929-07F2F1927B04}" type="slidenum">
              <a:rPr lang="en-MY" smtClean="0"/>
              <a:pPr/>
              <a:t>‹#›</a:t>
            </a:fld>
            <a:endParaRPr lang="en-MY"/>
          </a:p>
        </p:txBody>
      </p:sp>
      <p:pic>
        <p:nvPicPr>
          <p:cNvPr id="7" name="Picture 6" descr="kpm150pn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32304" y="6385096"/>
            <a:ext cx="403701" cy="403701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6000534" y="6420474"/>
            <a:ext cx="2316660" cy="36702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r">
              <a:lnSpc>
                <a:spcPct val="85000"/>
              </a:lnSpc>
            </a:pPr>
            <a:r>
              <a:rPr lang="en-US" sz="1100" b="0" cap="none" spc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</a:rPr>
              <a:t>Bahagian</a:t>
            </a:r>
            <a:r>
              <a:rPr lang="en-US" sz="1100" b="0" cap="none" spc="0" dirty="0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</a:rPr>
              <a:t> Pembangunan </a:t>
            </a:r>
            <a:r>
              <a:rPr lang="en-US" sz="1100" b="0" cap="none" spc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</a:rPr>
              <a:t>Kurikulum</a:t>
            </a:r>
            <a:endParaRPr lang="en-US" sz="1100" b="0" cap="none" spc="0" dirty="0" smtClean="0">
              <a:ln>
                <a:noFill/>
              </a:ln>
              <a:solidFill>
                <a:srgbClr val="7030A0"/>
              </a:solidFill>
              <a:effectLst/>
              <a:latin typeface="Cambria" pitchFamily="18" charset="0"/>
            </a:endParaRPr>
          </a:p>
          <a:p>
            <a:pPr algn="r">
              <a:lnSpc>
                <a:spcPct val="85000"/>
              </a:lnSpc>
            </a:pPr>
            <a:r>
              <a:rPr lang="en-US" sz="1000" b="0" cap="none" spc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mbria" pitchFamily="18" charset="0"/>
              </a:rPr>
              <a:t>Kementerian</a:t>
            </a:r>
            <a:r>
              <a:rPr lang="en-US" sz="1000" b="0" cap="none" spc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mbria" pitchFamily="18" charset="0"/>
              </a:rPr>
              <a:t> </a:t>
            </a:r>
            <a:r>
              <a:rPr lang="en-US" sz="1000" b="0" cap="none" spc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mbria" pitchFamily="18" charset="0"/>
              </a:rPr>
              <a:t>Pelajaran</a:t>
            </a:r>
            <a:r>
              <a:rPr lang="en-US" sz="1000" b="0" cap="none" spc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mbria" pitchFamily="18" charset="0"/>
              </a:rPr>
              <a:t> Malaysia</a:t>
            </a:r>
            <a:endParaRPr lang="en-MY" sz="1000" b="0" cap="none" spc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Cambria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930640"/>
            <a:ext cx="7772400" cy="1362456"/>
          </a:xfrm>
          <a:ln>
            <a:noFill/>
          </a:ln>
        </p:spPr>
        <p:txBody>
          <a:bodyPr vert="horz" tIns="0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4295552"/>
            <a:ext cx="7772400" cy="1005656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E2DE-3BAA-40EA-B212-6E9B278D174E}" type="datetimeFigureOut">
              <a:rPr lang="en-MY" smtClean="0"/>
              <a:pPr/>
              <a:t>6/3/2011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C7A50-294E-4A70-8929-07F2F1927B04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7" name="TextBox 6"/>
          <p:cNvSpPr txBox="1"/>
          <p:nvPr userDrawn="1"/>
        </p:nvSpPr>
        <p:spPr>
          <a:xfrm>
            <a:off x="2712271" y="5877272"/>
            <a:ext cx="4824461" cy="64171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r">
              <a:lnSpc>
                <a:spcPct val="85000"/>
              </a:lnSpc>
            </a:pPr>
            <a:r>
              <a:rPr lang="en-US" sz="2400" b="0" cap="none" spc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</a:rPr>
              <a:t>Bahagian</a:t>
            </a:r>
            <a:r>
              <a:rPr lang="en-US" sz="2400" b="0" cap="none" spc="0" dirty="0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</a:rPr>
              <a:t> Pembangunan </a:t>
            </a:r>
            <a:r>
              <a:rPr lang="en-US" sz="2400" b="0" cap="none" spc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</a:rPr>
              <a:t>Kurikulum</a:t>
            </a:r>
            <a:endParaRPr lang="en-US" sz="2400" b="0" cap="none" spc="0" dirty="0" smtClean="0">
              <a:ln>
                <a:noFill/>
              </a:ln>
              <a:solidFill>
                <a:srgbClr val="7030A0"/>
              </a:solidFill>
              <a:effectLst/>
              <a:latin typeface="Cambria" pitchFamily="18" charset="0"/>
            </a:endParaRPr>
          </a:p>
          <a:p>
            <a:pPr algn="r">
              <a:lnSpc>
                <a:spcPct val="85000"/>
              </a:lnSpc>
            </a:pPr>
            <a:r>
              <a:rPr lang="en-US" sz="1800" b="0" cap="none" spc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mbria" pitchFamily="18" charset="0"/>
              </a:rPr>
              <a:t>Kementerian</a:t>
            </a:r>
            <a:r>
              <a:rPr lang="en-US" sz="1800" b="0" cap="none" spc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mbria" pitchFamily="18" charset="0"/>
              </a:rPr>
              <a:t> </a:t>
            </a:r>
            <a:r>
              <a:rPr lang="en-US" sz="1800" b="0" cap="none" spc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mbria" pitchFamily="18" charset="0"/>
              </a:rPr>
              <a:t>Pelajaran</a:t>
            </a:r>
            <a:r>
              <a:rPr lang="en-US" sz="1800" b="0" cap="none" spc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mbria" pitchFamily="18" charset="0"/>
              </a:rPr>
              <a:t> Malaysia</a:t>
            </a:r>
            <a:endParaRPr lang="en-MY" sz="1800" b="0" cap="none" spc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Cambria" pitchFamily="18" charset="0"/>
            </a:endParaRPr>
          </a:p>
        </p:txBody>
      </p:sp>
      <p:pic>
        <p:nvPicPr>
          <p:cNvPr id="8" name="Picture 7" descr="kpm150png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458478" y="5868646"/>
            <a:ext cx="648072" cy="648072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E2DE-3BAA-40EA-B212-6E9B278D174E}" type="datetimeFigureOut">
              <a:rPr lang="en-MY" smtClean="0"/>
              <a:pPr/>
              <a:t>6/3/2011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C7A50-294E-4A70-8929-07F2F1927B04}" type="slidenum">
              <a:rPr lang="en-MY" smtClean="0"/>
              <a:pPr/>
              <a:t>‹#›</a:t>
            </a:fld>
            <a:endParaRPr lang="en-MY"/>
          </a:p>
        </p:txBody>
      </p:sp>
      <p:pic>
        <p:nvPicPr>
          <p:cNvPr id="8" name="Picture 7" descr="kpm150pn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32304" y="6385096"/>
            <a:ext cx="403701" cy="403701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6000534" y="6420474"/>
            <a:ext cx="2316660" cy="36702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r">
              <a:lnSpc>
                <a:spcPct val="85000"/>
              </a:lnSpc>
            </a:pPr>
            <a:r>
              <a:rPr lang="en-US" sz="1100" b="0" cap="none" spc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</a:rPr>
              <a:t>Bahagian</a:t>
            </a:r>
            <a:r>
              <a:rPr lang="en-US" sz="1100" b="0" cap="none" spc="0" dirty="0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</a:rPr>
              <a:t> Pembangunan </a:t>
            </a:r>
            <a:r>
              <a:rPr lang="en-US" sz="1100" b="0" cap="none" spc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</a:rPr>
              <a:t>Kurikulum</a:t>
            </a:r>
            <a:endParaRPr lang="en-US" sz="1100" b="0" cap="none" spc="0" dirty="0" smtClean="0">
              <a:ln>
                <a:noFill/>
              </a:ln>
              <a:solidFill>
                <a:srgbClr val="7030A0"/>
              </a:solidFill>
              <a:effectLst/>
              <a:latin typeface="Cambria" pitchFamily="18" charset="0"/>
            </a:endParaRPr>
          </a:p>
          <a:p>
            <a:pPr algn="r">
              <a:lnSpc>
                <a:spcPct val="85000"/>
              </a:lnSpc>
            </a:pPr>
            <a:r>
              <a:rPr lang="en-US" sz="1000" b="0" cap="none" spc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mbria" pitchFamily="18" charset="0"/>
              </a:rPr>
              <a:t>Kementerian</a:t>
            </a:r>
            <a:r>
              <a:rPr lang="en-US" sz="1000" b="0" cap="none" spc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mbria" pitchFamily="18" charset="0"/>
              </a:rPr>
              <a:t> </a:t>
            </a:r>
            <a:r>
              <a:rPr lang="en-US" sz="1000" b="0" cap="none" spc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mbria" pitchFamily="18" charset="0"/>
              </a:rPr>
              <a:t>Pelajaran</a:t>
            </a:r>
            <a:r>
              <a:rPr lang="en-US" sz="1000" b="0" cap="none" spc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mbria" pitchFamily="18" charset="0"/>
              </a:rPr>
              <a:t> Malaysia</a:t>
            </a:r>
            <a:endParaRPr lang="en-MY" sz="1000" b="0" cap="none" spc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Cambria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E2DE-3BAA-40EA-B212-6E9B278D174E}" type="datetimeFigureOut">
              <a:rPr lang="en-MY" smtClean="0"/>
              <a:pPr/>
              <a:t>6/3/2011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C7A50-294E-4A70-8929-07F2F1927B04}" type="slidenum">
              <a:rPr lang="en-MY" smtClean="0"/>
              <a:pPr/>
              <a:t>‹#›</a:t>
            </a:fld>
            <a:endParaRPr lang="en-MY"/>
          </a:p>
        </p:txBody>
      </p:sp>
      <p:pic>
        <p:nvPicPr>
          <p:cNvPr id="10" name="Picture 9" descr="kpm150pn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32304" y="6385096"/>
            <a:ext cx="403701" cy="403701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6000534" y="6420474"/>
            <a:ext cx="2316660" cy="36702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r">
              <a:lnSpc>
                <a:spcPct val="85000"/>
              </a:lnSpc>
            </a:pPr>
            <a:r>
              <a:rPr lang="en-US" sz="1100" b="0" cap="none" spc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</a:rPr>
              <a:t>Bahagian</a:t>
            </a:r>
            <a:r>
              <a:rPr lang="en-US" sz="1100" b="0" cap="none" spc="0" dirty="0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</a:rPr>
              <a:t> Pembangunan </a:t>
            </a:r>
            <a:r>
              <a:rPr lang="en-US" sz="1100" b="0" cap="none" spc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</a:rPr>
              <a:t>Kurikulum</a:t>
            </a:r>
            <a:endParaRPr lang="en-US" sz="1100" b="0" cap="none" spc="0" dirty="0" smtClean="0">
              <a:ln>
                <a:noFill/>
              </a:ln>
              <a:solidFill>
                <a:srgbClr val="7030A0"/>
              </a:solidFill>
              <a:effectLst/>
              <a:latin typeface="Cambria" pitchFamily="18" charset="0"/>
            </a:endParaRPr>
          </a:p>
          <a:p>
            <a:pPr algn="r">
              <a:lnSpc>
                <a:spcPct val="85000"/>
              </a:lnSpc>
            </a:pPr>
            <a:r>
              <a:rPr lang="en-US" sz="1000" b="0" cap="none" spc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mbria" pitchFamily="18" charset="0"/>
              </a:rPr>
              <a:t>Kementerian</a:t>
            </a:r>
            <a:r>
              <a:rPr lang="en-US" sz="1000" b="0" cap="none" spc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mbria" pitchFamily="18" charset="0"/>
              </a:rPr>
              <a:t> </a:t>
            </a:r>
            <a:r>
              <a:rPr lang="en-US" sz="1000" b="0" cap="none" spc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mbria" pitchFamily="18" charset="0"/>
              </a:rPr>
              <a:t>Pelajaran</a:t>
            </a:r>
            <a:r>
              <a:rPr lang="en-US" sz="1000" b="0" cap="none" spc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mbria" pitchFamily="18" charset="0"/>
              </a:rPr>
              <a:t> Malaysia</a:t>
            </a:r>
            <a:endParaRPr lang="en-MY" sz="1000" b="0" cap="none" spc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Cambria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E2DE-3BAA-40EA-B212-6E9B278D174E}" type="datetimeFigureOut">
              <a:rPr lang="en-MY" smtClean="0"/>
              <a:pPr/>
              <a:t>6/3/2011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C7A50-294E-4A70-8929-07F2F1927B04}" type="slidenum">
              <a:rPr lang="en-MY" smtClean="0"/>
              <a:pPr/>
              <a:t>‹#›</a:t>
            </a:fld>
            <a:endParaRPr lang="en-MY"/>
          </a:p>
        </p:txBody>
      </p:sp>
      <p:pic>
        <p:nvPicPr>
          <p:cNvPr id="6" name="Picture 5" descr="kpm150pn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32304" y="6385096"/>
            <a:ext cx="403701" cy="403701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6000534" y="6420474"/>
            <a:ext cx="2316660" cy="36702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r">
              <a:lnSpc>
                <a:spcPct val="85000"/>
              </a:lnSpc>
            </a:pPr>
            <a:r>
              <a:rPr lang="en-US" sz="1100" b="0" cap="none" spc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</a:rPr>
              <a:t>Bahagian</a:t>
            </a:r>
            <a:r>
              <a:rPr lang="en-US" sz="1100" b="0" cap="none" spc="0" dirty="0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</a:rPr>
              <a:t> Pembangunan </a:t>
            </a:r>
            <a:r>
              <a:rPr lang="en-US" sz="1100" b="0" cap="none" spc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</a:rPr>
              <a:t>Kurikulum</a:t>
            </a:r>
            <a:endParaRPr lang="en-US" sz="1100" b="0" cap="none" spc="0" dirty="0" smtClean="0">
              <a:ln>
                <a:noFill/>
              </a:ln>
              <a:solidFill>
                <a:srgbClr val="7030A0"/>
              </a:solidFill>
              <a:effectLst/>
              <a:latin typeface="Cambria" pitchFamily="18" charset="0"/>
            </a:endParaRPr>
          </a:p>
          <a:p>
            <a:pPr algn="r">
              <a:lnSpc>
                <a:spcPct val="85000"/>
              </a:lnSpc>
            </a:pPr>
            <a:r>
              <a:rPr lang="en-US" sz="1000" b="0" cap="none" spc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mbria" pitchFamily="18" charset="0"/>
              </a:rPr>
              <a:t>Kementerian</a:t>
            </a:r>
            <a:r>
              <a:rPr lang="en-US" sz="1000" b="0" cap="none" spc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mbria" pitchFamily="18" charset="0"/>
              </a:rPr>
              <a:t> </a:t>
            </a:r>
            <a:r>
              <a:rPr lang="en-US" sz="1000" b="0" cap="none" spc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mbria" pitchFamily="18" charset="0"/>
              </a:rPr>
              <a:t>Pelajaran</a:t>
            </a:r>
            <a:r>
              <a:rPr lang="en-US" sz="1000" b="0" cap="none" spc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mbria" pitchFamily="18" charset="0"/>
              </a:rPr>
              <a:t> Malaysia</a:t>
            </a:r>
            <a:endParaRPr lang="en-MY" sz="1000" b="0" cap="none" spc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Cambria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E2DE-3BAA-40EA-B212-6E9B278D174E}" type="datetimeFigureOut">
              <a:rPr lang="en-MY" smtClean="0"/>
              <a:pPr/>
              <a:t>6/3/2011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C7A50-294E-4A70-8929-07F2F1927B04}" type="slidenum">
              <a:rPr lang="en-MY" smtClean="0"/>
              <a:pPr/>
              <a:t>‹#›</a:t>
            </a:fld>
            <a:endParaRPr lang="en-MY"/>
          </a:p>
        </p:txBody>
      </p:sp>
      <p:pic>
        <p:nvPicPr>
          <p:cNvPr id="5" name="Picture 4" descr="kpm150pn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32304" y="6385096"/>
            <a:ext cx="403701" cy="403701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6000534" y="6420474"/>
            <a:ext cx="2316660" cy="36702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r">
              <a:lnSpc>
                <a:spcPct val="85000"/>
              </a:lnSpc>
            </a:pPr>
            <a:r>
              <a:rPr lang="en-US" sz="1100" b="0" cap="none" spc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</a:rPr>
              <a:t>Bahagian</a:t>
            </a:r>
            <a:r>
              <a:rPr lang="en-US" sz="1100" b="0" cap="none" spc="0" dirty="0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</a:rPr>
              <a:t> Pembangunan </a:t>
            </a:r>
            <a:r>
              <a:rPr lang="en-US" sz="1100" b="0" cap="none" spc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</a:rPr>
              <a:t>Kurikulum</a:t>
            </a:r>
            <a:endParaRPr lang="en-US" sz="1100" b="0" cap="none" spc="0" dirty="0" smtClean="0">
              <a:ln>
                <a:noFill/>
              </a:ln>
              <a:solidFill>
                <a:srgbClr val="7030A0"/>
              </a:solidFill>
              <a:effectLst/>
              <a:latin typeface="Cambria" pitchFamily="18" charset="0"/>
            </a:endParaRPr>
          </a:p>
          <a:p>
            <a:pPr algn="r">
              <a:lnSpc>
                <a:spcPct val="85000"/>
              </a:lnSpc>
            </a:pPr>
            <a:r>
              <a:rPr lang="en-US" sz="1000" b="0" cap="none" spc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mbria" pitchFamily="18" charset="0"/>
              </a:rPr>
              <a:t>Kementerian</a:t>
            </a:r>
            <a:r>
              <a:rPr lang="en-US" sz="1000" b="0" cap="none" spc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mbria" pitchFamily="18" charset="0"/>
              </a:rPr>
              <a:t> </a:t>
            </a:r>
            <a:r>
              <a:rPr lang="en-US" sz="1000" b="0" cap="none" spc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mbria" pitchFamily="18" charset="0"/>
              </a:rPr>
              <a:t>Pelajaran</a:t>
            </a:r>
            <a:r>
              <a:rPr lang="en-US" sz="1000" b="0" cap="none" spc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mbria" pitchFamily="18" charset="0"/>
              </a:rPr>
              <a:t> Malaysia</a:t>
            </a:r>
            <a:endParaRPr lang="en-MY" sz="1000" b="0" cap="none" spc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Cambria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E2DE-3BAA-40EA-B212-6E9B278D174E}" type="datetimeFigureOut">
              <a:rPr lang="en-MY" smtClean="0"/>
              <a:pPr/>
              <a:t>6/3/2011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C7A50-294E-4A70-8929-07F2F1927B04}" type="slidenum">
              <a:rPr lang="en-MY" smtClean="0"/>
              <a:pPr/>
              <a:t>‹#›</a:t>
            </a:fld>
            <a:endParaRPr lang="en-MY"/>
          </a:p>
        </p:txBody>
      </p:sp>
      <p:pic>
        <p:nvPicPr>
          <p:cNvPr id="8" name="Picture 7" descr="kpm150pn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32304" y="6385096"/>
            <a:ext cx="403701" cy="403701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6000534" y="6420474"/>
            <a:ext cx="2316660" cy="36702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r">
              <a:lnSpc>
                <a:spcPct val="85000"/>
              </a:lnSpc>
            </a:pPr>
            <a:r>
              <a:rPr lang="en-US" sz="1100" b="0" cap="none" spc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</a:rPr>
              <a:t>Bahagian</a:t>
            </a:r>
            <a:r>
              <a:rPr lang="en-US" sz="1100" b="0" cap="none" spc="0" dirty="0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</a:rPr>
              <a:t> Pembangunan </a:t>
            </a:r>
            <a:r>
              <a:rPr lang="en-US" sz="1100" b="0" cap="none" spc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</a:rPr>
              <a:t>Kurikulum</a:t>
            </a:r>
            <a:endParaRPr lang="en-US" sz="1100" b="0" cap="none" spc="0" dirty="0" smtClean="0">
              <a:ln>
                <a:noFill/>
              </a:ln>
              <a:solidFill>
                <a:srgbClr val="7030A0"/>
              </a:solidFill>
              <a:effectLst/>
              <a:latin typeface="Cambria" pitchFamily="18" charset="0"/>
            </a:endParaRPr>
          </a:p>
          <a:p>
            <a:pPr algn="r">
              <a:lnSpc>
                <a:spcPct val="85000"/>
              </a:lnSpc>
            </a:pPr>
            <a:r>
              <a:rPr lang="en-US" sz="1000" b="0" cap="none" spc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mbria" pitchFamily="18" charset="0"/>
              </a:rPr>
              <a:t>Kementerian</a:t>
            </a:r>
            <a:r>
              <a:rPr lang="en-US" sz="1000" b="0" cap="none" spc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mbria" pitchFamily="18" charset="0"/>
              </a:rPr>
              <a:t> </a:t>
            </a:r>
            <a:r>
              <a:rPr lang="en-US" sz="1000" b="0" cap="none" spc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mbria" pitchFamily="18" charset="0"/>
              </a:rPr>
              <a:t>Pelajaran</a:t>
            </a:r>
            <a:r>
              <a:rPr lang="en-US" sz="1000" b="0" cap="none" spc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mbria" pitchFamily="18" charset="0"/>
              </a:rPr>
              <a:t> Malaysia</a:t>
            </a:r>
            <a:endParaRPr lang="en-MY" sz="1000" b="0" cap="none" spc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Cambria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E2DE-3BAA-40EA-B212-6E9B278D174E}" type="datetimeFigureOut">
              <a:rPr lang="en-MY" smtClean="0"/>
              <a:pPr/>
              <a:t>6/3/2011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76456" y="6424458"/>
            <a:ext cx="393576" cy="365125"/>
          </a:xfrm>
        </p:spPr>
        <p:txBody>
          <a:bodyPr/>
          <a:lstStyle/>
          <a:p>
            <a:fld id="{AD0C7A50-294E-4A70-8929-07F2F1927B04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pic>
        <p:nvPicPr>
          <p:cNvPr id="13" name="Picture 12" descr="kpm150pn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32304" y="6385096"/>
            <a:ext cx="403701" cy="403701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6000534" y="6420474"/>
            <a:ext cx="2316660" cy="36702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r">
              <a:lnSpc>
                <a:spcPct val="85000"/>
              </a:lnSpc>
            </a:pPr>
            <a:r>
              <a:rPr lang="en-US" sz="1100" b="0" cap="none" spc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</a:rPr>
              <a:t>Bahagian</a:t>
            </a:r>
            <a:r>
              <a:rPr lang="en-US" sz="1100" b="0" cap="none" spc="0" dirty="0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</a:rPr>
              <a:t> Pembangunan </a:t>
            </a:r>
            <a:r>
              <a:rPr lang="en-US" sz="1100" b="0" cap="none" spc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</a:rPr>
              <a:t>Kurikulum</a:t>
            </a:r>
            <a:endParaRPr lang="en-US" sz="1100" b="0" cap="none" spc="0" dirty="0" smtClean="0">
              <a:ln>
                <a:noFill/>
              </a:ln>
              <a:solidFill>
                <a:srgbClr val="7030A0"/>
              </a:solidFill>
              <a:effectLst/>
              <a:latin typeface="Cambria" pitchFamily="18" charset="0"/>
            </a:endParaRPr>
          </a:p>
          <a:p>
            <a:pPr algn="r">
              <a:lnSpc>
                <a:spcPct val="85000"/>
              </a:lnSpc>
            </a:pPr>
            <a:r>
              <a:rPr lang="en-US" sz="1000" b="0" cap="none" spc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mbria" pitchFamily="18" charset="0"/>
              </a:rPr>
              <a:t>Kementerian</a:t>
            </a:r>
            <a:r>
              <a:rPr lang="en-US" sz="1000" b="0" cap="none" spc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mbria" pitchFamily="18" charset="0"/>
              </a:rPr>
              <a:t> </a:t>
            </a:r>
            <a:r>
              <a:rPr lang="en-US" sz="1000" b="0" cap="none" spc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mbria" pitchFamily="18" charset="0"/>
              </a:rPr>
              <a:t>Pelajaran</a:t>
            </a:r>
            <a:r>
              <a:rPr lang="en-US" sz="1000" b="0" cap="none" spc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mbria" pitchFamily="18" charset="0"/>
              </a:rPr>
              <a:t> Malaysia</a:t>
            </a:r>
            <a:endParaRPr lang="en-MY" sz="1000" b="0" cap="none" spc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Cambria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251520" y="116632"/>
            <a:ext cx="7416824" cy="72008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8435280" cy="48245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900">
                <a:solidFill>
                  <a:schemeClr val="tx2">
                    <a:shade val="90000"/>
                  </a:schemeClr>
                </a:solidFill>
                <a:latin typeface="Cambria" pitchFamily="18" charset="0"/>
              </a:defRPr>
            </a:lvl1pPr>
          </a:lstStyle>
          <a:p>
            <a:fld id="{127DE2DE-3BAA-40EA-B212-6E9B278D174E}" type="datetimeFigureOut">
              <a:rPr lang="en-MY" smtClean="0"/>
              <a:pPr/>
              <a:t>6/3/2011</a:t>
            </a:fld>
            <a:endParaRPr lang="en-MY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000">
                <a:solidFill>
                  <a:schemeClr val="tx2">
                    <a:shade val="90000"/>
                  </a:schemeClr>
                </a:solidFill>
                <a:latin typeface="Cambria" pitchFamily="18" charset="0"/>
              </a:defRPr>
            </a:lvl1pPr>
          </a:lstStyle>
          <a:p>
            <a:endParaRPr lang="en-MY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69632" y="6442744"/>
            <a:ext cx="36004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0C7A50-294E-4A70-8929-07F2F1927B04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txStyles>
    <p:titleStyle>
      <a:lvl1pPr algn="l" rtl="0" eaLnBrk="1" latinLnBrk="0" hangingPunct="1">
        <a:spcBef>
          <a:spcPct val="0"/>
        </a:spcBef>
        <a:buNone/>
        <a:defRPr kumimoji="0" sz="4800" b="0" kern="1200">
          <a:ln>
            <a:noFill/>
          </a:ln>
          <a:solidFill>
            <a:srgbClr val="FFC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j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j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611560" y="2492896"/>
            <a:ext cx="7984232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3600" b="1" dirty="0">
                <a:solidFill>
                  <a:schemeClr val="bg1"/>
                </a:solidFill>
              </a:rPr>
              <a:t>KURSUS JURULATIH UTAMA KURIKULUM STANDARD SEKOLAH RENDAH( KSSR ) </a:t>
            </a:r>
            <a:r>
              <a:rPr lang="en-US" sz="3600" b="1" dirty="0" smtClean="0">
                <a:solidFill>
                  <a:schemeClr val="bg1"/>
                </a:solidFill>
              </a:rPr>
              <a:t>2011</a:t>
            </a:r>
            <a:endParaRPr lang="en-US" sz="3600" b="1" dirty="0">
              <a:solidFill>
                <a:schemeClr val="bg1"/>
              </a:solidFill>
            </a:endParaRP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 BAHASA INGGERIS-TAHUN </a:t>
            </a:r>
            <a:r>
              <a:rPr lang="en-US" sz="3600" b="1" dirty="0" smtClean="0">
                <a:solidFill>
                  <a:schemeClr val="bg1"/>
                </a:solidFill>
              </a:rPr>
              <a:t>2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7808" y="222920"/>
            <a:ext cx="7086600" cy="685800"/>
          </a:xfrm>
          <a:noFill/>
        </p:spPr>
        <p:txBody>
          <a:bodyPr/>
          <a:lstStyle/>
          <a:p>
            <a:pPr algn="ctr" eaLnBrk="1" hangingPunct="1"/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PRINCIPLES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544" y="1556792"/>
            <a:ext cx="799288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Integration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of salient new technologies</a:t>
            </a: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use of ICT to facilitate and encourage meaningful language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practice</a:t>
            </a: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creative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and innovative use of the new technologies by pupils to enhance language learning in the classroom</a:t>
            </a:r>
          </a:p>
          <a:p>
            <a:pPr marL="855663" lvl="1" indent="-398463">
              <a:buFontTx/>
              <a:buNone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Character-building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infused</a:t>
            </a: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inculcating moral values  in order to produce individuals who are articulate, confident, resourceful  and of  good  character</a:t>
            </a:r>
          </a:p>
          <a:p>
            <a:endParaRPr lang="en-MY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5645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04800" y="1284288"/>
            <a:ext cx="8382000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3600" b="1" dirty="0"/>
              <a:t>Primary ( exit after Year 6)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sz="2400" dirty="0"/>
              <a:t>The English Language Curriculum for Primary Schools aims to equip pupils with basic language skills to enable them to communicate effectively in a variety of contexts that’s appropriate to the pupils level of development.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66800" y="304800"/>
            <a:ext cx="7010400" cy="7620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 b="1" dirty="0">
                <a:solidFill>
                  <a:schemeClr val="bg1"/>
                </a:solidFill>
              </a:rPr>
              <a:t>GENERAL  AIMS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04800" y="3875088"/>
            <a:ext cx="8458200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3600" b="1" dirty="0"/>
              <a:t>Secondary (exit after Form 5)</a:t>
            </a:r>
          </a:p>
          <a:p>
            <a:pPr algn="l" eaLnBrk="1" hangingPunct="1"/>
            <a:r>
              <a:rPr lang="en-US" sz="2400" dirty="0"/>
              <a:t>Pupils will be able to communicate effectively, read and respond to texts independently, produce well-structured written texts, enjoy and respond to literary works and make confident presentations.</a:t>
            </a:r>
          </a:p>
          <a:p>
            <a:pPr algn="l" eaLnBrk="1" hangingPunct="1">
              <a:spcBef>
                <a:spcPct val="50000"/>
              </a:spcBef>
            </a:pP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123345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14400" y="200695"/>
            <a:ext cx="7315200" cy="7080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</a:rPr>
              <a:t>A MODULAR APPROACH</a:t>
            </a:r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764232" y="1124744"/>
            <a:ext cx="7696200" cy="4876800"/>
            <a:chOff x="1133475" y="1885950"/>
            <a:chExt cx="6708775" cy="4057650"/>
          </a:xfrm>
        </p:grpSpPr>
        <p:sp>
          <p:nvSpPr>
            <p:cNvPr id="6" name="AutoShape 85"/>
            <p:cNvSpPr>
              <a:spLocks noChangeArrowheads="1"/>
            </p:cNvSpPr>
            <p:nvPr/>
          </p:nvSpPr>
          <p:spPr bwMode="auto">
            <a:xfrm>
              <a:off x="1162050" y="1885950"/>
              <a:ext cx="6572250" cy="454025"/>
            </a:xfrm>
            <a:prstGeom prst="cube">
              <a:avLst>
                <a:gd name="adj" fmla="val 25000"/>
              </a:avLst>
            </a:prstGeom>
            <a:solidFill>
              <a:srgbClr val="CC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7" name="AutoShape 63"/>
            <p:cNvSpPr>
              <a:spLocks noChangeArrowheads="1"/>
            </p:cNvSpPr>
            <p:nvPr/>
          </p:nvSpPr>
          <p:spPr bwMode="auto">
            <a:xfrm>
              <a:off x="1219200" y="2590800"/>
              <a:ext cx="6573838" cy="454025"/>
            </a:xfrm>
            <a:prstGeom prst="cube">
              <a:avLst>
                <a:gd name="adj" fmla="val 25000"/>
              </a:avLst>
            </a:prstGeom>
            <a:solidFill>
              <a:srgbClr val="CC66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8" name="AutoShape 83"/>
            <p:cNvSpPr>
              <a:spLocks noChangeArrowheads="1"/>
            </p:cNvSpPr>
            <p:nvPr/>
          </p:nvSpPr>
          <p:spPr bwMode="auto">
            <a:xfrm>
              <a:off x="1219200" y="3276600"/>
              <a:ext cx="6573838" cy="454025"/>
            </a:xfrm>
            <a:prstGeom prst="cube">
              <a:avLst>
                <a:gd name="adj" fmla="val 25000"/>
              </a:avLst>
            </a:prstGeom>
            <a:solidFill>
              <a:srgbClr val="9933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9" name="AutoShape 65"/>
            <p:cNvSpPr>
              <a:spLocks noChangeArrowheads="1"/>
            </p:cNvSpPr>
            <p:nvPr/>
          </p:nvSpPr>
          <p:spPr bwMode="auto">
            <a:xfrm>
              <a:off x="1219200" y="3962400"/>
              <a:ext cx="6573838" cy="454025"/>
            </a:xfrm>
            <a:prstGeom prst="cube">
              <a:avLst>
                <a:gd name="adj" fmla="val 25000"/>
              </a:avLst>
            </a:prstGeom>
            <a:solidFill>
              <a:srgbClr val="3399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0" name="Text Box 84"/>
            <p:cNvSpPr txBox="1">
              <a:spLocks noChangeArrowheads="1"/>
            </p:cNvSpPr>
            <p:nvPr/>
          </p:nvSpPr>
          <p:spPr bwMode="auto">
            <a:xfrm>
              <a:off x="2362200" y="1981200"/>
              <a:ext cx="3562350" cy="244475"/>
            </a:xfrm>
            <a:prstGeom prst="rect">
              <a:avLst/>
            </a:prstGeom>
            <a:solidFill>
              <a:srgbClr val="CC00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GB" sz="1600" b="1" dirty="0">
                  <a:cs typeface="Times New Roman" pitchFamily="18" charset="0"/>
                </a:rPr>
                <a:t>LISTENING AND SPEAKING MODULE</a:t>
              </a:r>
              <a:endParaRPr lang="en-GB" sz="1600" b="1" dirty="0"/>
            </a:p>
          </p:txBody>
        </p:sp>
        <p:sp>
          <p:nvSpPr>
            <p:cNvPr id="11" name="Text Box 62"/>
            <p:cNvSpPr txBox="1">
              <a:spLocks noChangeArrowheads="1"/>
            </p:cNvSpPr>
            <p:nvPr/>
          </p:nvSpPr>
          <p:spPr bwMode="auto">
            <a:xfrm>
              <a:off x="2286000" y="2667000"/>
              <a:ext cx="3562350" cy="244475"/>
            </a:xfrm>
            <a:prstGeom prst="rect">
              <a:avLst/>
            </a:pr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GB" sz="1600" b="1">
                  <a:cs typeface="Times New Roman" pitchFamily="18" charset="0"/>
                </a:rPr>
                <a:t>READING MODULE</a:t>
              </a:r>
              <a:endParaRPr lang="en-GB" sz="1600" b="1"/>
            </a:p>
          </p:txBody>
        </p:sp>
        <p:sp>
          <p:nvSpPr>
            <p:cNvPr id="12" name="Text Box 82"/>
            <p:cNvSpPr txBox="1">
              <a:spLocks noChangeArrowheads="1"/>
            </p:cNvSpPr>
            <p:nvPr/>
          </p:nvSpPr>
          <p:spPr bwMode="auto">
            <a:xfrm>
              <a:off x="2286000" y="3352800"/>
              <a:ext cx="3562350" cy="244475"/>
            </a:xfrm>
            <a:prstGeom prst="rect">
              <a:avLst/>
            </a:prstGeom>
            <a:solidFill>
              <a:srgbClr val="9933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GB" sz="1600" b="1">
                  <a:cs typeface="Times New Roman" pitchFamily="18" charset="0"/>
                </a:rPr>
                <a:t>WRITING MODULE</a:t>
              </a:r>
              <a:endParaRPr lang="en-GB" sz="1600" b="1"/>
            </a:p>
          </p:txBody>
        </p:sp>
        <p:sp>
          <p:nvSpPr>
            <p:cNvPr id="13" name="Text Box 64"/>
            <p:cNvSpPr txBox="1">
              <a:spLocks noChangeArrowheads="1"/>
            </p:cNvSpPr>
            <p:nvPr/>
          </p:nvSpPr>
          <p:spPr bwMode="auto">
            <a:xfrm>
              <a:off x="2209800" y="4038600"/>
              <a:ext cx="3562350" cy="244475"/>
            </a:xfrm>
            <a:prstGeom prst="rect">
              <a:avLst/>
            </a:prstGeom>
            <a:solidFill>
              <a:srgbClr val="33993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GB" sz="1600" b="1">
                  <a:cs typeface="Times New Roman" pitchFamily="18" charset="0"/>
                </a:rPr>
                <a:t>LANGUAGE ARTS MODULE</a:t>
              </a:r>
              <a:endParaRPr lang="en-GB" sz="1600" b="1"/>
            </a:p>
          </p:txBody>
        </p:sp>
        <p:sp>
          <p:nvSpPr>
            <p:cNvPr id="14" name="AutoShape 78"/>
            <p:cNvSpPr>
              <a:spLocks noChangeArrowheads="1"/>
            </p:cNvSpPr>
            <p:nvPr/>
          </p:nvSpPr>
          <p:spPr bwMode="auto">
            <a:xfrm>
              <a:off x="3419475" y="4584700"/>
              <a:ext cx="4422775" cy="454025"/>
            </a:xfrm>
            <a:prstGeom prst="cube">
              <a:avLst>
                <a:gd name="adj" fmla="val 25000"/>
              </a:avLst>
            </a:prstGeom>
            <a:solidFill>
              <a:srgbClr val="00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5" name="Text Box 77"/>
            <p:cNvSpPr txBox="1">
              <a:spLocks noChangeArrowheads="1"/>
            </p:cNvSpPr>
            <p:nvPr/>
          </p:nvSpPr>
          <p:spPr bwMode="auto">
            <a:xfrm>
              <a:off x="4105275" y="4772025"/>
              <a:ext cx="2976563" cy="330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GB" sz="1600" b="1">
                  <a:cs typeface="Times New Roman" pitchFamily="18" charset="0"/>
                </a:rPr>
                <a:t>GRAMMAR MODULE</a:t>
              </a:r>
              <a:endParaRPr lang="en-GB" sz="1600" b="1"/>
            </a:p>
          </p:txBody>
        </p:sp>
        <p:sp>
          <p:nvSpPr>
            <p:cNvPr id="16" name="Text Box 81"/>
            <p:cNvSpPr txBox="1">
              <a:spLocks noChangeArrowheads="1"/>
            </p:cNvSpPr>
            <p:nvPr/>
          </p:nvSpPr>
          <p:spPr bwMode="auto">
            <a:xfrm>
              <a:off x="1133475" y="5433752"/>
              <a:ext cx="3314257" cy="50984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GB" sz="1600" b="1">
                  <a:ea typeface="Times New Roman" pitchFamily="18" charset="0"/>
                  <a:cs typeface="Arial" charset="0"/>
                </a:rPr>
                <a:t>STAGE ONE</a:t>
              </a:r>
              <a:endParaRPr lang="en-US" sz="1600" b="1">
                <a:ea typeface="Times New Roman" pitchFamily="18" charset="0"/>
                <a:cs typeface="Arial" charset="0"/>
              </a:endParaRPr>
            </a:p>
            <a:p>
              <a:pPr algn="ctr" eaLnBrk="1" hangingPunct="1"/>
              <a:r>
                <a:rPr lang="en-GB" sz="1600" b="1">
                  <a:ea typeface="Times New Roman" pitchFamily="18" charset="0"/>
                  <a:cs typeface="Arial" charset="0"/>
                </a:rPr>
                <a:t>(YEARS 1 – 3)</a:t>
              </a:r>
            </a:p>
          </p:txBody>
        </p:sp>
        <p:sp>
          <p:nvSpPr>
            <p:cNvPr id="17" name="Text Box 80"/>
            <p:cNvSpPr txBox="1">
              <a:spLocks noChangeArrowheads="1"/>
            </p:cNvSpPr>
            <p:nvPr/>
          </p:nvSpPr>
          <p:spPr bwMode="auto">
            <a:xfrm>
              <a:off x="4562589" y="5433752"/>
              <a:ext cx="3200784" cy="509848"/>
            </a:xfrm>
            <a:prstGeom prst="rect">
              <a:avLst/>
            </a:prstGeom>
            <a:solidFill>
              <a:srgbClr val="990099"/>
            </a:solidFill>
            <a:ln>
              <a:noFill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GB" sz="1600" b="1">
                  <a:ea typeface="Times New Roman" pitchFamily="18" charset="0"/>
                  <a:cs typeface="Arial" charset="0"/>
                </a:rPr>
                <a:t>STAGE TWO</a:t>
              </a:r>
              <a:endParaRPr lang="en-US" sz="1600" b="1">
                <a:ea typeface="Times New Roman" pitchFamily="18" charset="0"/>
                <a:cs typeface="Arial" charset="0"/>
              </a:endParaRPr>
            </a:p>
            <a:p>
              <a:pPr algn="ctr" eaLnBrk="1" hangingPunct="1"/>
              <a:r>
                <a:rPr lang="en-GB" sz="1600" b="1">
                  <a:ea typeface="Times New Roman" pitchFamily="18" charset="0"/>
                  <a:cs typeface="Arial" charset="0"/>
                </a:rPr>
                <a:t>(YEARS 4 – 6)</a:t>
              </a:r>
            </a:p>
          </p:txBody>
        </p:sp>
        <p:sp>
          <p:nvSpPr>
            <p:cNvPr id="18" name="Text Box 71"/>
            <p:cNvSpPr txBox="1">
              <a:spLocks noChangeArrowheads="1"/>
            </p:cNvSpPr>
            <p:nvPr/>
          </p:nvSpPr>
          <p:spPr bwMode="auto">
            <a:xfrm>
              <a:off x="1362075" y="5108575"/>
              <a:ext cx="8001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400" b="1">
                  <a:cs typeface="Times New Roman" pitchFamily="18" charset="0"/>
                </a:rPr>
                <a:t>YEAR 1</a:t>
              </a:r>
              <a:endParaRPr lang="en-US" sz="1400" b="1"/>
            </a:p>
          </p:txBody>
        </p:sp>
        <p:sp>
          <p:nvSpPr>
            <p:cNvPr id="19" name="Text Box 70"/>
            <p:cNvSpPr txBox="1">
              <a:spLocks noChangeArrowheads="1"/>
            </p:cNvSpPr>
            <p:nvPr/>
          </p:nvSpPr>
          <p:spPr bwMode="auto">
            <a:xfrm>
              <a:off x="2505075" y="5108575"/>
              <a:ext cx="8001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400" b="1">
                  <a:cs typeface="Times New Roman" pitchFamily="18" charset="0"/>
                </a:rPr>
                <a:t>YEAR 2</a:t>
              </a:r>
              <a:endParaRPr lang="en-US" sz="1400" b="1"/>
            </a:p>
          </p:txBody>
        </p:sp>
        <p:sp>
          <p:nvSpPr>
            <p:cNvPr id="20" name="Text Box 69"/>
            <p:cNvSpPr txBox="1">
              <a:spLocks noChangeArrowheads="1"/>
            </p:cNvSpPr>
            <p:nvPr/>
          </p:nvSpPr>
          <p:spPr bwMode="auto">
            <a:xfrm>
              <a:off x="3533775" y="5108575"/>
              <a:ext cx="8001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400" b="1">
                  <a:cs typeface="Times New Roman" pitchFamily="18" charset="0"/>
                </a:rPr>
                <a:t>YEAR 3</a:t>
              </a:r>
              <a:endParaRPr lang="en-US" sz="1400" b="1"/>
            </a:p>
          </p:txBody>
        </p:sp>
        <p:sp>
          <p:nvSpPr>
            <p:cNvPr id="21" name="Text Box 68"/>
            <p:cNvSpPr txBox="1">
              <a:spLocks noChangeArrowheads="1"/>
            </p:cNvSpPr>
            <p:nvPr/>
          </p:nvSpPr>
          <p:spPr bwMode="auto">
            <a:xfrm>
              <a:off x="4676775" y="5108575"/>
              <a:ext cx="8001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400" b="1">
                  <a:cs typeface="Times New Roman" pitchFamily="18" charset="0"/>
                </a:rPr>
                <a:t>YEAR 4</a:t>
              </a:r>
              <a:endParaRPr lang="en-US" sz="1400" b="1"/>
            </a:p>
          </p:txBody>
        </p:sp>
        <p:sp>
          <p:nvSpPr>
            <p:cNvPr id="22" name="Text Box 67"/>
            <p:cNvSpPr txBox="1">
              <a:spLocks noChangeArrowheads="1"/>
            </p:cNvSpPr>
            <p:nvPr/>
          </p:nvSpPr>
          <p:spPr bwMode="auto">
            <a:xfrm>
              <a:off x="5705475" y="5108575"/>
              <a:ext cx="8001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400" b="1">
                  <a:cs typeface="Times New Roman" pitchFamily="18" charset="0"/>
                </a:rPr>
                <a:t>YEAR 5</a:t>
              </a:r>
              <a:endParaRPr lang="en-US" sz="1400" b="1"/>
            </a:p>
          </p:txBody>
        </p:sp>
        <p:sp>
          <p:nvSpPr>
            <p:cNvPr id="23" name="Text Box 66"/>
            <p:cNvSpPr txBox="1">
              <a:spLocks noChangeArrowheads="1"/>
            </p:cNvSpPr>
            <p:nvPr/>
          </p:nvSpPr>
          <p:spPr bwMode="auto">
            <a:xfrm>
              <a:off x="6848475" y="5108575"/>
              <a:ext cx="8001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400" b="1">
                  <a:cs typeface="Times New Roman" pitchFamily="18" charset="0"/>
                </a:rPr>
                <a:t>YEAR 6</a:t>
              </a:r>
              <a:endParaRPr lang="en-US" sz="1400" b="1"/>
            </a:p>
          </p:txBody>
        </p:sp>
      </p:grpSp>
    </p:spTree>
    <p:extLst>
      <p:ext uri="{BB962C8B-B14F-4D97-AF65-F5344CB8AC3E}">
        <p14:creationId xmlns="" xmlns:p14="http://schemas.microsoft.com/office/powerpoint/2010/main" val="42078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1066800" y="1902296"/>
            <a:ext cx="7086600" cy="381000"/>
            <a:chOff x="192" y="1344"/>
            <a:chExt cx="5232" cy="240"/>
          </a:xfrm>
        </p:grpSpPr>
        <p:sp>
          <p:nvSpPr>
            <p:cNvPr id="5" name="Rectangle 17"/>
            <p:cNvSpPr>
              <a:spLocks noChangeArrowheads="1"/>
            </p:cNvSpPr>
            <p:nvPr/>
          </p:nvSpPr>
          <p:spPr bwMode="auto">
            <a:xfrm>
              <a:off x="192" y="1344"/>
              <a:ext cx="5232" cy="240"/>
            </a:xfrm>
            <a:prstGeom prst="rect">
              <a:avLst/>
            </a:prstGeom>
            <a:solidFill>
              <a:srgbClr val="FFFF00">
                <a:alpha val="38823"/>
              </a:srgbClr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Text Box 18"/>
            <p:cNvSpPr txBox="1">
              <a:spLocks noChangeArrowheads="1"/>
            </p:cNvSpPr>
            <p:nvPr/>
          </p:nvSpPr>
          <p:spPr bwMode="auto">
            <a:xfrm>
              <a:off x="288" y="1344"/>
              <a:ext cx="134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b="1" dirty="0"/>
                <a:t>World of Self</a:t>
              </a:r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1066800" y="2359496"/>
            <a:ext cx="7086600" cy="381000"/>
            <a:chOff x="192" y="1344"/>
            <a:chExt cx="5232" cy="240"/>
          </a:xfrm>
        </p:grpSpPr>
        <p:sp>
          <p:nvSpPr>
            <p:cNvPr id="8" name="Rectangle 21"/>
            <p:cNvSpPr>
              <a:spLocks noChangeArrowheads="1"/>
            </p:cNvSpPr>
            <p:nvPr/>
          </p:nvSpPr>
          <p:spPr bwMode="auto">
            <a:xfrm>
              <a:off x="192" y="1344"/>
              <a:ext cx="5232" cy="240"/>
            </a:xfrm>
            <a:prstGeom prst="rect">
              <a:avLst/>
            </a:prstGeom>
            <a:solidFill>
              <a:srgbClr val="FFFF00">
                <a:alpha val="38823"/>
              </a:srgbClr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22"/>
            <p:cNvSpPr txBox="1">
              <a:spLocks noChangeArrowheads="1"/>
            </p:cNvSpPr>
            <p:nvPr/>
          </p:nvSpPr>
          <p:spPr bwMode="auto">
            <a:xfrm>
              <a:off x="288" y="1344"/>
              <a:ext cx="164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b="1" dirty="0"/>
                <a:t>World of Stories</a:t>
              </a:r>
            </a:p>
          </p:txBody>
        </p:sp>
      </p:grpSp>
      <p:grpSp>
        <p:nvGrpSpPr>
          <p:cNvPr id="10" name="Group 23"/>
          <p:cNvGrpSpPr>
            <a:grpSpLocks/>
          </p:cNvGrpSpPr>
          <p:nvPr/>
        </p:nvGrpSpPr>
        <p:grpSpPr bwMode="auto">
          <a:xfrm>
            <a:off x="1066800" y="2816696"/>
            <a:ext cx="7086600" cy="381000"/>
            <a:chOff x="192" y="1344"/>
            <a:chExt cx="5232" cy="240"/>
          </a:xfrm>
        </p:grpSpPr>
        <p:sp>
          <p:nvSpPr>
            <p:cNvPr id="11" name="Rectangle 24"/>
            <p:cNvSpPr>
              <a:spLocks noChangeArrowheads="1"/>
            </p:cNvSpPr>
            <p:nvPr/>
          </p:nvSpPr>
          <p:spPr bwMode="auto">
            <a:xfrm>
              <a:off x="192" y="1344"/>
              <a:ext cx="5232" cy="240"/>
            </a:xfrm>
            <a:prstGeom prst="rect">
              <a:avLst/>
            </a:prstGeom>
            <a:solidFill>
              <a:srgbClr val="FFFF00">
                <a:alpha val="38823"/>
              </a:srgbClr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25"/>
            <p:cNvSpPr txBox="1">
              <a:spLocks noChangeArrowheads="1"/>
            </p:cNvSpPr>
            <p:nvPr/>
          </p:nvSpPr>
          <p:spPr bwMode="auto">
            <a:xfrm>
              <a:off x="288" y="1344"/>
              <a:ext cx="185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b="1" dirty="0"/>
                <a:t>World of Knowledge</a:t>
              </a:r>
            </a:p>
          </p:txBody>
        </p:sp>
      </p:grpSp>
      <p:grpSp>
        <p:nvGrpSpPr>
          <p:cNvPr id="13" name="Group 26"/>
          <p:cNvGrpSpPr>
            <a:grpSpLocks/>
          </p:cNvGrpSpPr>
          <p:nvPr/>
        </p:nvGrpSpPr>
        <p:grpSpPr bwMode="auto">
          <a:xfrm>
            <a:off x="1066800" y="3273896"/>
            <a:ext cx="7086600" cy="381000"/>
            <a:chOff x="192" y="1344"/>
            <a:chExt cx="5232" cy="240"/>
          </a:xfrm>
        </p:grpSpPr>
        <p:sp>
          <p:nvSpPr>
            <p:cNvPr id="14" name="Rectangle 27"/>
            <p:cNvSpPr>
              <a:spLocks noChangeArrowheads="1"/>
            </p:cNvSpPr>
            <p:nvPr/>
          </p:nvSpPr>
          <p:spPr bwMode="auto">
            <a:xfrm>
              <a:off x="192" y="1344"/>
              <a:ext cx="5232" cy="240"/>
            </a:xfrm>
            <a:prstGeom prst="rect">
              <a:avLst/>
            </a:prstGeom>
            <a:solidFill>
              <a:srgbClr val="FFFF00">
                <a:alpha val="38823"/>
              </a:srgbClr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28"/>
            <p:cNvSpPr txBox="1">
              <a:spLocks noChangeArrowheads="1"/>
            </p:cNvSpPr>
            <p:nvPr/>
          </p:nvSpPr>
          <p:spPr bwMode="auto">
            <a:xfrm>
              <a:off x="288" y="1344"/>
              <a:ext cx="134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b="1" dirty="0"/>
                <a:t>World of Self</a:t>
              </a:r>
            </a:p>
          </p:txBody>
        </p:sp>
      </p:grpSp>
      <p:grpSp>
        <p:nvGrpSpPr>
          <p:cNvPr id="16" name="Group 29"/>
          <p:cNvGrpSpPr>
            <a:grpSpLocks/>
          </p:cNvGrpSpPr>
          <p:nvPr/>
        </p:nvGrpSpPr>
        <p:grpSpPr bwMode="auto">
          <a:xfrm>
            <a:off x="1066800" y="3731096"/>
            <a:ext cx="7086600" cy="381000"/>
            <a:chOff x="192" y="1344"/>
            <a:chExt cx="5232" cy="240"/>
          </a:xfrm>
        </p:grpSpPr>
        <p:sp>
          <p:nvSpPr>
            <p:cNvPr id="17" name="Rectangle 30"/>
            <p:cNvSpPr>
              <a:spLocks noChangeArrowheads="1"/>
            </p:cNvSpPr>
            <p:nvPr/>
          </p:nvSpPr>
          <p:spPr bwMode="auto">
            <a:xfrm>
              <a:off x="192" y="1344"/>
              <a:ext cx="5232" cy="240"/>
            </a:xfrm>
            <a:prstGeom prst="rect">
              <a:avLst/>
            </a:prstGeom>
            <a:solidFill>
              <a:srgbClr val="FFFF00">
                <a:alpha val="38823"/>
              </a:srgbClr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31"/>
            <p:cNvSpPr txBox="1">
              <a:spLocks noChangeArrowheads="1"/>
            </p:cNvSpPr>
            <p:nvPr/>
          </p:nvSpPr>
          <p:spPr bwMode="auto">
            <a:xfrm>
              <a:off x="288" y="1344"/>
              <a:ext cx="169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b="1" dirty="0"/>
                <a:t>World of Stories</a:t>
              </a:r>
            </a:p>
          </p:txBody>
        </p:sp>
      </p:grpSp>
      <p:grpSp>
        <p:nvGrpSpPr>
          <p:cNvPr id="19" name="Group 32"/>
          <p:cNvGrpSpPr>
            <a:grpSpLocks/>
          </p:cNvGrpSpPr>
          <p:nvPr/>
        </p:nvGrpSpPr>
        <p:grpSpPr bwMode="auto">
          <a:xfrm>
            <a:off x="1066800" y="4188296"/>
            <a:ext cx="7086600" cy="381000"/>
            <a:chOff x="192" y="1344"/>
            <a:chExt cx="5232" cy="240"/>
          </a:xfrm>
        </p:grpSpPr>
        <p:sp>
          <p:nvSpPr>
            <p:cNvPr id="20" name="Rectangle 33"/>
            <p:cNvSpPr>
              <a:spLocks noChangeArrowheads="1"/>
            </p:cNvSpPr>
            <p:nvPr/>
          </p:nvSpPr>
          <p:spPr bwMode="auto">
            <a:xfrm>
              <a:off x="192" y="1344"/>
              <a:ext cx="5232" cy="240"/>
            </a:xfrm>
            <a:prstGeom prst="rect">
              <a:avLst/>
            </a:prstGeom>
            <a:solidFill>
              <a:srgbClr val="FFFF00">
                <a:alpha val="38823"/>
              </a:srgbClr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34"/>
            <p:cNvSpPr txBox="1">
              <a:spLocks noChangeArrowheads="1"/>
            </p:cNvSpPr>
            <p:nvPr/>
          </p:nvSpPr>
          <p:spPr bwMode="auto">
            <a:xfrm>
              <a:off x="288" y="1344"/>
              <a:ext cx="190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b="1" dirty="0"/>
                <a:t>World of Knowledge</a:t>
              </a:r>
            </a:p>
          </p:txBody>
        </p:sp>
      </p:grpSp>
      <p:grpSp>
        <p:nvGrpSpPr>
          <p:cNvPr id="22" name="Group 35"/>
          <p:cNvGrpSpPr>
            <a:grpSpLocks/>
          </p:cNvGrpSpPr>
          <p:nvPr/>
        </p:nvGrpSpPr>
        <p:grpSpPr bwMode="auto">
          <a:xfrm>
            <a:off x="1066800" y="4645496"/>
            <a:ext cx="7086600" cy="381000"/>
            <a:chOff x="192" y="1344"/>
            <a:chExt cx="5232" cy="240"/>
          </a:xfrm>
        </p:grpSpPr>
        <p:sp>
          <p:nvSpPr>
            <p:cNvPr id="23" name="Rectangle 36"/>
            <p:cNvSpPr>
              <a:spLocks noChangeArrowheads="1"/>
            </p:cNvSpPr>
            <p:nvPr/>
          </p:nvSpPr>
          <p:spPr bwMode="auto">
            <a:xfrm>
              <a:off x="192" y="1344"/>
              <a:ext cx="5232" cy="240"/>
            </a:xfrm>
            <a:prstGeom prst="rect">
              <a:avLst/>
            </a:prstGeom>
            <a:solidFill>
              <a:srgbClr val="FFFF00">
                <a:alpha val="38823"/>
              </a:srgbClr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Text Box 37"/>
            <p:cNvSpPr txBox="1">
              <a:spLocks noChangeArrowheads="1"/>
            </p:cNvSpPr>
            <p:nvPr/>
          </p:nvSpPr>
          <p:spPr bwMode="auto">
            <a:xfrm>
              <a:off x="288" y="1344"/>
              <a:ext cx="134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b="1" dirty="0"/>
                <a:t>World of Self</a:t>
              </a:r>
            </a:p>
          </p:txBody>
        </p:sp>
      </p:grpSp>
      <p:grpSp>
        <p:nvGrpSpPr>
          <p:cNvPr id="25" name="Group 38"/>
          <p:cNvGrpSpPr>
            <a:grpSpLocks/>
          </p:cNvGrpSpPr>
          <p:nvPr/>
        </p:nvGrpSpPr>
        <p:grpSpPr bwMode="auto">
          <a:xfrm>
            <a:off x="1066800" y="5102696"/>
            <a:ext cx="7086600" cy="381000"/>
            <a:chOff x="192" y="1344"/>
            <a:chExt cx="5232" cy="240"/>
          </a:xfrm>
        </p:grpSpPr>
        <p:sp>
          <p:nvSpPr>
            <p:cNvPr id="26" name="Rectangle 39"/>
            <p:cNvSpPr>
              <a:spLocks noChangeArrowheads="1"/>
            </p:cNvSpPr>
            <p:nvPr/>
          </p:nvSpPr>
          <p:spPr bwMode="auto">
            <a:xfrm>
              <a:off x="192" y="1344"/>
              <a:ext cx="5232" cy="240"/>
            </a:xfrm>
            <a:prstGeom prst="rect">
              <a:avLst/>
            </a:prstGeom>
            <a:solidFill>
              <a:srgbClr val="FFFF00">
                <a:alpha val="38823"/>
              </a:srgbClr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Text Box 40"/>
            <p:cNvSpPr txBox="1">
              <a:spLocks noChangeArrowheads="1"/>
            </p:cNvSpPr>
            <p:nvPr/>
          </p:nvSpPr>
          <p:spPr bwMode="auto">
            <a:xfrm>
              <a:off x="288" y="1344"/>
              <a:ext cx="169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b="1" dirty="0"/>
                <a:t>World of Stories</a:t>
              </a:r>
            </a:p>
          </p:txBody>
        </p:sp>
      </p:grpSp>
      <p:grpSp>
        <p:nvGrpSpPr>
          <p:cNvPr id="28" name="Group 41"/>
          <p:cNvGrpSpPr>
            <a:grpSpLocks/>
          </p:cNvGrpSpPr>
          <p:nvPr/>
        </p:nvGrpSpPr>
        <p:grpSpPr bwMode="auto">
          <a:xfrm>
            <a:off x="1066800" y="5559896"/>
            <a:ext cx="7086600" cy="381000"/>
            <a:chOff x="192" y="1344"/>
            <a:chExt cx="5232" cy="240"/>
          </a:xfrm>
        </p:grpSpPr>
        <p:sp>
          <p:nvSpPr>
            <p:cNvPr id="29" name="Rectangle 42"/>
            <p:cNvSpPr>
              <a:spLocks noChangeArrowheads="1"/>
            </p:cNvSpPr>
            <p:nvPr/>
          </p:nvSpPr>
          <p:spPr bwMode="auto">
            <a:xfrm>
              <a:off x="192" y="1344"/>
              <a:ext cx="5232" cy="240"/>
            </a:xfrm>
            <a:prstGeom prst="rect">
              <a:avLst/>
            </a:prstGeom>
            <a:solidFill>
              <a:srgbClr val="FFFF00">
                <a:alpha val="38823"/>
              </a:srgbClr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Text Box 43"/>
            <p:cNvSpPr txBox="1">
              <a:spLocks noChangeArrowheads="1"/>
            </p:cNvSpPr>
            <p:nvPr/>
          </p:nvSpPr>
          <p:spPr bwMode="auto">
            <a:xfrm>
              <a:off x="288" y="1344"/>
              <a:ext cx="190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b="1" dirty="0"/>
                <a:t>World of Knowledge</a:t>
              </a:r>
            </a:p>
          </p:txBody>
        </p:sp>
      </p:grp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381000" y="210021"/>
            <a:ext cx="8458200" cy="6413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</a:rPr>
              <a:t>CONTENT CONFIGURATION</a:t>
            </a:r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3932808" y="1826096"/>
            <a:ext cx="558800" cy="4267200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/>
              <a:t>LISTENING &amp; SPEAKING</a:t>
            </a:r>
          </a:p>
        </p:txBody>
      </p:sp>
      <p:sp>
        <p:nvSpPr>
          <p:cNvPr id="33" name="Text Box 6"/>
          <p:cNvSpPr txBox="1">
            <a:spLocks noChangeArrowheads="1"/>
          </p:cNvSpPr>
          <p:nvPr/>
        </p:nvSpPr>
        <p:spPr bwMode="auto">
          <a:xfrm>
            <a:off x="4868912" y="1826096"/>
            <a:ext cx="558800" cy="42672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/>
              <a:t>READING</a:t>
            </a:r>
          </a:p>
        </p:txBody>
      </p:sp>
      <p:sp>
        <p:nvSpPr>
          <p:cNvPr id="34" name="Text Box 7"/>
          <p:cNvSpPr txBox="1">
            <a:spLocks noChangeArrowheads="1"/>
          </p:cNvSpPr>
          <p:nvPr/>
        </p:nvSpPr>
        <p:spPr bwMode="auto">
          <a:xfrm>
            <a:off x="5744121" y="1826096"/>
            <a:ext cx="558800" cy="42672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/>
              <a:t>WRITING</a:t>
            </a:r>
          </a:p>
        </p:txBody>
      </p:sp>
      <p:sp>
        <p:nvSpPr>
          <p:cNvPr id="35" name="Text Box 8"/>
          <p:cNvSpPr txBox="1">
            <a:spLocks noChangeArrowheads="1"/>
          </p:cNvSpPr>
          <p:nvPr/>
        </p:nvSpPr>
        <p:spPr bwMode="auto">
          <a:xfrm>
            <a:off x="6608217" y="1826096"/>
            <a:ext cx="558800" cy="426720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/>
              <a:t>GRAMMAR</a:t>
            </a: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7442200" y="1826096"/>
            <a:ext cx="558800" cy="426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/>
              <a:t>LANGUAGE ARTS</a:t>
            </a:r>
          </a:p>
        </p:txBody>
      </p:sp>
      <p:sp>
        <p:nvSpPr>
          <p:cNvPr id="37" name="Text Box 11"/>
          <p:cNvSpPr txBox="1">
            <a:spLocks noChangeArrowheads="1"/>
          </p:cNvSpPr>
          <p:nvPr/>
        </p:nvSpPr>
        <p:spPr bwMode="auto">
          <a:xfrm>
            <a:off x="3805808" y="1292696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D1</a:t>
            </a:r>
          </a:p>
        </p:txBody>
      </p:sp>
      <p:sp>
        <p:nvSpPr>
          <p:cNvPr id="38" name="Text Box 13"/>
          <p:cNvSpPr txBox="1">
            <a:spLocks noChangeArrowheads="1"/>
          </p:cNvSpPr>
          <p:nvPr/>
        </p:nvSpPr>
        <p:spPr bwMode="auto">
          <a:xfrm>
            <a:off x="4741912" y="1292696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D2</a:t>
            </a:r>
          </a:p>
        </p:txBody>
      </p:sp>
      <p:sp>
        <p:nvSpPr>
          <p:cNvPr id="39" name="Text Box 14"/>
          <p:cNvSpPr txBox="1">
            <a:spLocks noChangeArrowheads="1"/>
          </p:cNvSpPr>
          <p:nvPr/>
        </p:nvSpPr>
        <p:spPr bwMode="auto">
          <a:xfrm>
            <a:off x="5606008" y="1292696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D3</a:t>
            </a:r>
          </a:p>
        </p:txBody>
      </p:sp>
      <p:sp>
        <p:nvSpPr>
          <p:cNvPr id="40" name="Text Box 15"/>
          <p:cNvSpPr txBox="1">
            <a:spLocks noChangeArrowheads="1"/>
          </p:cNvSpPr>
          <p:nvPr/>
        </p:nvSpPr>
        <p:spPr bwMode="auto">
          <a:xfrm>
            <a:off x="6470104" y="1292696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D4</a:t>
            </a:r>
          </a:p>
        </p:txBody>
      </p:sp>
      <p:sp>
        <p:nvSpPr>
          <p:cNvPr id="41" name="Text Box 16"/>
          <p:cNvSpPr txBox="1">
            <a:spLocks noChangeArrowheads="1"/>
          </p:cNvSpPr>
          <p:nvPr/>
        </p:nvSpPr>
        <p:spPr bwMode="auto">
          <a:xfrm>
            <a:off x="7315200" y="1292696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D5</a:t>
            </a:r>
          </a:p>
        </p:txBody>
      </p:sp>
    </p:spTree>
    <p:extLst>
      <p:ext uri="{BB962C8B-B14F-4D97-AF65-F5344CB8AC3E}">
        <p14:creationId xmlns="" xmlns:p14="http://schemas.microsoft.com/office/powerpoint/2010/main" val="107512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99256" y="188640"/>
            <a:ext cx="8077200" cy="6461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</a:rPr>
              <a:t>WEEKLY LESSON STRUCTURE</a:t>
            </a:r>
            <a:endParaRPr lang="en-US" sz="3600" dirty="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76260913"/>
              </p:ext>
            </p:extLst>
          </p:nvPr>
        </p:nvGraphicFramePr>
        <p:xfrm>
          <a:off x="228600" y="1484784"/>
          <a:ext cx="8686801" cy="4340225"/>
        </p:xfrm>
        <a:graphic>
          <a:graphicData uri="http://schemas.openxmlformats.org/drawingml/2006/table">
            <a:tbl>
              <a:tblPr/>
              <a:tblGrid>
                <a:gridCol w="609601"/>
                <a:gridCol w="1219200"/>
                <a:gridCol w="1828800"/>
                <a:gridCol w="1752600"/>
                <a:gridCol w="1676400"/>
                <a:gridCol w="1600200"/>
              </a:tblGrid>
              <a:tr h="33322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+mj-lt"/>
                          <a:ea typeface="Calibri"/>
                          <a:cs typeface="Times New Roman"/>
                        </a:rPr>
                        <a:t>WEEK</a:t>
                      </a:r>
                      <a:endParaRPr lang="en-US" sz="11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8703" marR="48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+mj-lt"/>
                          <a:ea typeface="Calibri"/>
                          <a:cs typeface="Times New Roman"/>
                        </a:rPr>
                        <a:t>THEME/TOPIC</a:t>
                      </a:r>
                      <a:endParaRPr lang="en-US" sz="11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8703" marR="48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+mj-lt"/>
                          <a:ea typeface="Calibri"/>
                          <a:cs typeface="Times New Roman"/>
                        </a:rPr>
                        <a:t>DAY </a:t>
                      </a:r>
                      <a:r>
                        <a:rPr lang="en-US" sz="1100" b="1" dirty="0">
                          <a:latin typeface="+mj-lt"/>
                          <a:ea typeface="Calibri"/>
                          <a:cs typeface="Times New Roman"/>
                        </a:rPr>
                        <a:t>ONE</a:t>
                      </a:r>
                    </a:p>
                  </a:txBody>
                  <a:tcPr marL="48703" marR="48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+mj-lt"/>
                          <a:ea typeface="Calibri"/>
                          <a:cs typeface="Times New Roman"/>
                        </a:rPr>
                        <a:t>DAY TWO</a:t>
                      </a:r>
                    </a:p>
                  </a:txBody>
                  <a:tcPr marL="48703" marR="48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+mj-lt"/>
                          <a:ea typeface="Calibri"/>
                          <a:cs typeface="Times New Roman"/>
                        </a:rPr>
                        <a:t>DAY THREE</a:t>
                      </a:r>
                    </a:p>
                  </a:txBody>
                  <a:tcPr marL="48703" marR="48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+mj-lt"/>
                          <a:ea typeface="Calibri"/>
                          <a:cs typeface="Times New Roman"/>
                        </a:rPr>
                        <a:t>DAY FOUR</a:t>
                      </a:r>
                    </a:p>
                  </a:txBody>
                  <a:tcPr marL="48703" marR="48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</a:tr>
              <a:tr h="3545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+mj-lt"/>
                          <a:ea typeface="Calibri"/>
                          <a:cs typeface="Times New Roman"/>
                        </a:rPr>
                        <a:t>LISTENING </a:t>
                      </a:r>
                      <a:r>
                        <a:rPr lang="en-US" sz="1100" b="1" dirty="0">
                          <a:latin typeface="+mj-lt"/>
                          <a:ea typeface="Calibri"/>
                          <a:cs typeface="Times New Roman"/>
                        </a:rPr>
                        <a:t>&amp; SPEAKING</a:t>
                      </a:r>
                    </a:p>
                  </a:txBody>
                  <a:tcPr marL="48703" marR="48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+mj-lt"/>
                          <a:ea typeface="Calibri"/>
                          <a:cs typeface="Times New Roman"/>
                        </a:rPr>
                        <a:t>READING</a:t>
                      </a:r>
                      <a:endParaRPr lang="en-US" sz="11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8703" marR="48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+mj-lt"/>
                          <a:ea typeface="Calibri"/>
                          <a:cs typeface="Times New Roman"/>
                        </a:rPr>
                        <a:t>WRITING</a:t>
                      </a:r>
                      <a:endParaRPr lang="en-US" sz="11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8703" marR="48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+mj-lt"/>
                          <a:ea typeface="Calibri"/>
                          <a:cs typeface="Times New Roman"/>
                        </a:rPr>
                        <a:t>LANGUAGE </a:t>
                      </a:r>
                      <a:r>
                        <a:rPr lang="en-US" sz="1100" b="1" dirty="0">
                          <a:latin typeface="+mj-lt"/>
                          <a:ea typeface="Calibri"/>
                          <a:cs typeface="Times New Roman"/>
                        </a:rPr>
                        <a:t>ARTS</a:t>
                      </a:r>
                    </a:p>
                  </a:txBody>
                  <a:tcPr marL="48703" marR="48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24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en-US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8703" marR="48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+mj-lt"/>
                          <a:ea typeface="Calibri"/>
                          <a:cs typeface="Times New Roman"/>
                        </a:rPr>
                        <a:t>WORLD OF SELF, FAMILY &amp; </a:t>
                      </a:r>
                      <a:r>
                        <a:rPr lang="en-US" sz="1100" b="1" dirty="0" smtClean="0">
                          <a:latin typeface="+mj-lt"/>
                          <a:ea typeface="Calibri"/>
                          <a:cs typeface="Times New Roman"/>
                        </a:rPr>
                        <a:t>FRIENDS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117475" marR="0" lvl="0" indent="-117475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en-US" sz="1100" b="1" dirty="0" smtClean="0">
                          <a:latin typeface="+mj-lt"/>
                          <a:ea typeface="Calibri"/>
                          <a:cs typeface="Times New Roman"/>
                        </a:rPr>
                        <a:t> E.g.</a:t>
                      </a:r>
                      <a:r>
                        <a:rPr lang="en-US" sz="1100" b="1" baseline="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117475" marR="0" lvl="0" indent="-117475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100" b="1" baseline="0" dirty="0" smtClean="0">
                          <a:latin typeface="+mj-lt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kumimoji="0" lang="en-GB" sz="11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F.R.I.E.N.D.S </a:t>
                      </a:r>
                    </a:p>
                    <a:p>
                      <a:pPr marL="117475" marR="0" lvl="0" indent="-117475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kumimoji="0" lang="en-GB" sz="11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    Pin-Up</a:t>
                      </a:r>
                      <a:endParaRPr lang="en-US" sz="1100" b="1" baseline="0" dirty="0" smtClean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8703" marR="48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j-lt"/>
                          <a:ea typeface="Calibri"/>
                          <a:cs typeface="Times New Roman"/>
                        </a:rPr>
                        <a:t>1.1.1 Able to listen and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j-lt"/>
                          <a:ea typeface="Calibri"/>
                          <a:cs typeface="Times New Roman"/>
                        </a:rPr>
                        <a:t>         respond to stimulus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j-lt"/>
                          <a:ea typeface="Calibri"/>
                          <a:cs typeface="Times New Roman"/>
                        </a:rPr>
                        <a:t>         given with guidance: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latin typeface="+mj-lt"/>
                          <a:ea typeface="Calibri"/>
                          <a:cs typeface="Times New Roman"/>
                        </a:rPr>
                        <a:t>          (f)   voice sounds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j-lt"/>
                          <a:ea typeface="Calibri"/>
                          <a:cs typeface="Times New Roman"/>
                        </a:rPr>
                        <a:t>1.2.2  Able to listen to and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j-lt"/>
                          <a:ea typeface="Calibri"/>
                          <a:cs typeface="Times New Roman"/>
                        </a:rPr>
                        <a:t>           follow: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j-lt"/>
                          <a:ea typeface="Calibri"/>
                          <a:cs typeface="Times New Roman"/>
                        </a:rPr>
                        <a:t>           (a)  simple</a:t>
                      </a:r>
                      <a:r>
                        <a:rPr lang="en-US" sz="1100" baseline="0" dirty="0" smtClean="0">
                          <a:latin typeface="+mj-lt"/>
                          <a:ea typeface="Calibri"/>
                          <a:cs typeface="Times New Roman"/>
                        </a:rPr>
                        <a:t> instructions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latin typeface="+mj-lt"/>
                          <a:ea typeface="Calibri"/>
                          <a:cs typeface="Times New Roman"/>
                        </a:rPr>
                        <a:t>                  in the classroom</a:t>
                      </a:r>
                      <a:endParaRPr lang="en-US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8703" marR="48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j-lt"/>
                          <a:ea typeface="Calibri"/>
                          <a:cs typeface="Times New Roman"/>
                        </a:rPr>
                        <a:t>2.2.1   Able</a:t>
                      </a:r>
                      <a:r>
                        <a:rPr lang="en-US" sz="1100" baseline="0" dirty="0" smtClean="0">
                          <a:latin typeface="+mj-lt"/>
                          <a:ea typeface="Calibri"/>
                          <a:cs typeface="Times New Roman"/>
                        </a:rPr>
                        <a:t> to read and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latin typeface="+mj-lt"/>
                          <a:ea typeface="Calibri"/>
                          <a:cs typeface="Times New Roman"/>
                        </a:rPr>
                        <a:t>            apply word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latin typeface="+mj-lt"/>
                          <a:ea typeface="Calibri"/>
                          <a:cs typeface="Times New Roman"/>
                        </a:rPr>
                        <a:t>            recognition and word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latin typeface="+mj-lt"/>
                          <a:ea typeface="Calibri"/>
                          <a:cs typeface="Times New Roman"/>
                        </a:rPr>
                        <a:t>             attack skills by: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latin typeface="+mj-lt"/>
                          <a:ea typeface="Calibri"/>
                          <a:cs typeface="Times New Roman"/>
                        </a:rPr>
                        <a:t>             (b) reading and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latin typeface="+mj-lt"/>
                          <a:ea typeface="Calibri"/>
                          <a:cs typeface="Times New Roman"/>
                        </a:rPr>
                        <a:t>                   grouping words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latin typeface="+mj-lt"/>
                          <a:ea typeface="Calibri"/>
                          <a:cs typeface="Times New Roman"/>
                        </a:rPr>
                        <a:t>                   according to word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latin typeface="+mj-lt"/>
                          <a:ea typeface="Calibri"/>
                          <a:cs typeface="Times New Roman"/>
                        </a:rPr>
                        <a:t>                   families.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035" algn="l"/>
                        </a:tabLst>
                      </a:pPr>
                      <a:r>
                        <a:rPr lang="en-US" sz="1100" dirty="0" smtClean="0">
                          <a:latin typeface="+mj-lt"/>
                          <a:ea typeface="Calibri"/>
                          <a:cs typeface="Times New Roman"/>
                        </a:rPr>
                        <a:t>2.2.2  </a:t>
                      </a:r>
                      <a:r>
                        <a:rPr lang="en-US" sz="1100" dirty="0">
                          <a:latin typeface="+mj-lt"/>
                          <a:ea typeface="Calibri"/>
                          <a:cs typeface="Times New Roman"/>
                        </a:rPr>
                        <a:t>Able to </a:t>
                      </a:r>
                      <a:r>
                        <a:rPr lang="en-US" sz="1100" dirty="0" smtClean="0">
                          <a:latin typeface="+mj-lt"/>
                          <a:ea typeface="Calibri"/>
                          <a:cs typeface="Times New Roman"/>
                        </a:rPr>
                        <a:t>read and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035" algn="l"/>
                        </a:tabLst>
                      </a:pPr>
                      <a:r>
                        <a:rPr lang="en-US" sz="1100" dirty="0" smtClean="0">
                          <a:latin typeface="+mj-lt"/>
                          <a:ea typeface="Calibri"/>
                          <a:cs typeface="Times New Roman"/>
                        </a:rPr>
                        <a:t>           understand phrases in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035" algn="l"/>
                        </a:tabLst>
                      </a:pPr>
                      <a:r>
                        <a:rPr lang="en-US" sz="1100" dirty="0" smtClean="0">
                          <a:latin typeface="+mj-lt"/>
                          <a:ea typeface="Calibri"/>
                          <a:cs typeface="Times New Roman"/>
                        </a:rPr>
                        <a:t>           linear and non-linear</a:t>
                      </a:r>
                      <a:r>
                        <a:rPr lang="en-US" sz="1100" baseline="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035" algn="l"/>
                        </a:tabLst>
                      </a:pPr>
                      <a:r>
                        <a:rPr lang="en-US" sz="1100" baseline="0" dirty="0" smtClean="0">
                          <a:latin typeface="+mj-lt"/>
                          <a:ea typeface="Calibri"/>
                          <a:cs typeface="Times New Roman"/>
                        </a:rPr>
                        <a:t>           texts.</a:t>
                      </a:r>
                      <a:endParaRPr lang="en-US" sz="1100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035" algn="l"/>
                        </a:tabLst>
                      </a:pPr>
                      <a:r>
                        <a:rPr lang="en-US" sz="1100" baseline="0" dirty="0" smtClean="0">
                          <a:latin typeface="+mj-lt"/>
                          <a:ea typeface="Calibri"/>
                          <a:cs typeface="Times New Roman"/>
                        </a:rPr>
                        <a:t>            </a:t>
                      </a:r>
                      <a:endParaRPr lang="en-US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8703" marR="48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j-lt"/>
                          <a:ea typeface="Calibri"/>
                          <a:cs typeface="Times New Roman"/>
                        </a:rPr>
                        <a:t>3.2.1   Able to complete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j-lt"/>
                          <a:ea typeface="Calibri"/>
                          <a:cs typeface="Times New Roman"/>
                        </a:rPr>
                        <a:t>            with guidance: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j-lt"/>
                          <a:ea typeface="Calibri"/>
                          <a:cs typeface="Times New Roman"/>
                        </a:rPr>
                        <a:t>            (b)</a:t>
                      </a:r>
                      <a:r>
                        <a:rPr lang="en-US" sz="1100" baseline="0" dirty="0" smtClean="0">
                          <a:latin typeface="+mj-lt"/>
                          <a:ea typeface="Calibri"/>
                          <a:cs typeface="Times New Roman"/>
                        </a:rPr>
                        <a:t>   posters</a:t>
                      </a:r>
                      <a:endParaRPr lang="en-US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8703" marR="48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j-lt"/>
                          <a:ea typeface="Calibri"/>
                          <a:cs typeface="Times New Roman"/>
                        </a:rPr>
                        <a:t>4.1.2   </a:t>
                      </a:r>
                      <a:r>
                        <a:rPr lang="en-US" sz="1100" dirty="0">
                          <a:latin typeface="+mj-lt"/>
                          <a:ea typeface="Calibri"/>
                          <a:cs typeface="Times New Roman"/>
                        </a:rPr>
                        <a:t>Able to </a:t>
                      </a:r>
                      <a:r>
                        <a:rPr lang="en-US" sz="1100" baseline="0" dirty="0" smtClean="0">
                          <a:latin typeface="+mj-lt"/>
                          <a:ea typeface="Calibri"/>
                          <a:cs typeface="Times New Roman"/>
                        </a:rPr>
                        <a:t> sing action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latin typeface="+mj-lt"/>
                          <a:ea typeface="Calibri"/>
                          <a:cs typeface="Times New Roman"/>
                        </a:rPr>
                        <a:t>            songs </a:t>
                      </a:r>
                      <a:r>
                        <a:rPr lang="en-US" sz="1100" dirty="0" smtClean="0">
                          <a:latin typeface="+mj-lt"/>
                          <a:ea typeface="Calibri"/>
                          <a:cs typeface="Times New Roman"/>
                        </a:rPr>
                        <a:t> and recite</a:t>
                      </a:r>
                      <a:endParaRPr lang="en-US" sz="1100" baseline="0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latin typeface="+mj-lt"/>
                          <a:ea typeface="Calibri"/>
                          <a:cs typeface="Times New Roman"/>
                        </a:rPr>
                        <a:t>            </a:t>
                      </a:r>
                      <a:r>
                        <a:rPr lang="en-US" sz="1100" dirty="0" smtClean="0">
                          <a:latin typeface="+mj-lt"/>
                          <a:ea typeface="Calibri"/>
                          <a:cs typeface="Times New Roman"/>
                        </a:rPr>
                        <a:t>jazz chants with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j-lt"/>
                          <a:ea typeface="Calibri"/>
                          <a:cs typeface="Times New Roman"/>
                        </a:rPr>
                        <a:t>            </a:t>
                      </a:r>
                      <a:r>
                        <a:rPr lang="en-US" sz="1100" dirty="0">
                          <a:latin typeface="+mj-lt"/>
                          <a:ea typeface="Calibri"/>
                          <a:cs typeface="Times New Roman"/>
                        </a:rPr>
                        <a:t>correct </a:t>
                      </a:r>
                      <a:endParaRPr lang="en-US" sz="1100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j-lt"/>
                          <a:ea typeface="Calibri"/>
                          <a:cs typeface="Times New Roman"/>
                        </a:rPr>
                        <a:t>            pronunciation,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j-lt"/>
                          <a:ea typeface="Calibri"/>
                          <a:cs typeface="Times New Roman"/>
                        </a:rPr>
                        <a:t>            rhythm  and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j-lt"/>
                          <a:ea typeface="Calibri"/>
                          <a:cs typeface="Times New Roman"/>
                        </a:rPr>
                        <a:t>            intonation.</a:t>
                      </a:r>
                      <a:endParaRPr lang="en-US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8703" marR="487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038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992832" y="188640"/>
            <a:ext cx="7467600" cy="6461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SAMPLE LESSON STRUCTURE</a:t>
            </a:r>
            <a:endParaRPr lang="en-US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1295400" y="1355725"/>
            <a:ext cx="6705600" cy="4587875"/>
            <a:chOff x="1620" y="4244"/>
            <a:chExt cx="8980" cy="6020"/>
          </a:xfrm>
        </p:grpSpPr>
        <p:sp>
          <p:nvSpPr>
            <p:cNvPr id="6" name="Text Box 36"/>
            <p:cNvSpPr txBox="1">
              <a:spLocks noChangeArrowheads="1"/>
            </p:cNvSpPr>
            <p:nvPr/>
          </p:nvSpPr>
          <p:spPr bwMode="auto">
            <a:xfrm>
              <a:off x="5717" y="4244"/>
              <a:ext cx="4883" cy="1121"/>
            </a:xfrm>
            <a:prstGeom prst="rect">
              <a:avLst/>
            </a:prstGeom>
            <a:solidFill>
              <a:srgbClr val="FFFFFF"/>
            </a:solidFill>
            <a:ln w="38100" cap="rnd">
              <a:solidFill>
                <a:srgbClr val="000000"/>
              </a:solidFill>
              <a:prstDash val="sysDot"/>
              <a:miter lim="800000"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/>
            <a:lstStyle/>
            <a:p>
              <a:pPr marL="280988" lvl="1" indent="-222250" algn="l">
                <a:buFont typeface="Wingdings" pitchFamily="2" charset="2"/>
                <a:buChar char="§"/>
                <a:defRPr/>
              </a:pPr>
              <a:r>
                <a:rPr lang="en-US" sz="1400" dirty="0">
                  <a:latin typeface="Arial" pitchFamily="34" charset="0"/>
                  <a:cs typeface="Arial" pitchFamily="34" charset="0"/>
                </a:rPr>
                <a:t>Listening to environmental sounds.</a:t>
              </a:r>
            </a:p>
            <a:p>
              <a:pPr lvl="1" algn="l">
                <a:defRPr/>
              </a:pPr>
              <a:endParaRPr lang="en-US" sz="1400" dirty="0">
                <a:latin typeface="Arial" pitchFamily="34" charset="0"/>
                <a:cs typeface="Arial" pitchFamily="34" charset="0"/>
              </a:endParaRPr>
            </a:p>
            <a:p>
              <a:pPr marL="58738" lvl="1" indent="222250" algn="l">
                <a:buFont typeface="Wingdings" pitchFamily="2" charset="2"/>
                <a:buChar char="§"/>
                <a:defRPr/>
              </a:pPr>
              <a:r>
                <a:rPr lang="en-US" sz="1400" dirty="0">
                  <a:latin typeface="Arial" pitchFamily="34" charset="0"/>
                  <a:cs typeface="Arial" pitchFamily="34" charset="0"/>
                </a:rPr>
                <a:t>Talking about a stimulus.</a:t>
              </a:r>
            </a:p>
            <a:p>
              <a:pPr algn="l">
                <a:spcAft>
                  <a:spcPts val="1000"/>
                </a:spcAft>
                <a:defRPr/>
              </a:pPr>
              <a:endParaRPr lang="en-US" sz="1400" dirty="0"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 Box 37"/>
            <p:cNvSpPr txBox="1">
              <a:spLocks noChangeArrowheads="1"/>
            </p:cNvSpPr>
            <p:nvPr/>
          </p:nvSpPr>
          <p:spPr bwMode="auto">
            <a:xfrm>
              <a:off x="5676" y="5865"/>
              <a:ext cx="4924" cy="1621"/>
            </a:xfrm>
            <a:prstGeom prst="rect">
              <a:avLst/>
            </a:prstGeom>
            <a:solidFill>
              <a:srgbClr val="FFFFFF"/>
            </a:solidFill>
            <a:ln w="38100" cap="rnd">
              <a:solidFill>
                <a:srgbClr val="000000"/>
              </a:solidFill>
              <a:prstDash val="sysDot"/>
              <a:miter lim="800000"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/>
            <a:lstStyle/>
            <a:p>
              <a:pPr marL="58738" lvl="1" indent="222250" algn="l">
                <a:buFont typeface="Wingdings" pitchFamily="2" charset="2"/>
                <a:buChar char="§"/>
                <a:defRPr/>
              </a:pPr>
              <a:r>
                <a:rPr lang="en-US" sz="1400" dirty="0">
                  <a:latin typeface="Arial" pitchFamily="34" charset="0"/>
                  <a:cs typeface="Arial" pitchFamily="34" charset="0"/>
                </a:rPr>
                <a:t>Listen to rhymes/songs.</a:t>
              </a:r>
            </a:p>
            <a:p>
              <a:pPr marL="339725" lvl="1" indent="-280988" algn="l">
                <a:defRPr/>
              </a:pPr>
              <a:endParaRPr lang="en-US" sz="1400" dirty="0">
                <a:latin typeface="Arial" pitchFamily="34" charset="0"/>
                <a:cs typeface="Arial" pitchFamily="34" charset="0"/>
              </a:endParaRPr>
            </a:p>
            <a:p>
              <a:pPr marL="58738" lvl="1" indent="222250" algn="l">
                <a:buFont typeface="Wingdings" pitchFamily="2" charset="2"/>
                <a:buChar char="§"/>
                <a:defRPr/>
              </a:pPr>
              <a:r>
                <a:rPr lang="en-US" sz="1400" dirty="0">
                  <a:latin typeface="Arial" pitchFamily="34" charset="0"/>
                  <a:cs typeface="Arial" pitchFamily="34" charset="0"/>
                </a:rPr>
                <a:t>Listen to stories.</a:t>
              </a:r>
            </a:p>
            <a:p>
              <a:pPr marL="339725" lvl="1" indent="-280988" algn="l">
                <a:defRPr/>
              </a:pPr>
              <a:endParaRPr lang="en-US" sz="1400" dirty="0">
                <a:latin typeface="Arial" pitchFamily="34" charset="0"/>
                <a:cs typeface="Arial" pitchFamily="34" charset="0"/>
              </a:endParaRPr>
            </a:p>
            <a:p>
              <a:pPr marL="58738" lvl="1" indent="222250" algn="l">
                <a:buFont typeface="Wingdings" pitchFamily="2" charset="2"/>
                <a:buChar char="§"/>
                <a:defRPr/>
              </a:pPr>
              <a:r>
                <a:rPr lang="en-US" sz="1400" dirty="0">
                  <a:latin typeface="Arial" pitchFamily="34" charset="0"/>
                  <a:cs typeface="Arial" pitchFamily="34" charset="0"/>
                </a:rPr>
                <a:t>Repeat song or rhyme after the teacher.</a:t>
              </a:r>
            </a:p>
            <a:p>
              <a:pPr lvl="1" algn="l">
                <a:buFont typeface="Wingdings" pitchFamily="2" charset="2"/>
                <a:buChar char="§"/>
                <a:defRPr/>
              </a:pPr>
              <a:endParaRPr lang="en-US" sz="1400" dirty="0">
                <a:latin typeface="Arial" pitchFamily="34" charset="0"/>
                <a:cs typeface="Arial" pitchFamily="34" charset="0"/>
              </a:endParaRPr>
            </a:p>
            <a:p>
              <a:pPr algn="l">
                <a:spcAft>
                  <a:spcPts val="1000"/>
                </a:spcAft>
                <a:defRPr/>
              </a:pPr>
              <a:endParaRPr lang="en-US" sz="1400" dirty="0"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 Box 38"/>
            <p:cNvSpPr txBox="1">
              <a:spLocks noChangeArrowheads="1"/>
            </p:cNvSpPr>
            <p:nvPr/>
          </p:nvSpPr>
          <p:spPr bwMode="auto">
            <a:xfrm>
              <a:off x="1620" y="4324"/>
              <a:ext cx="2755" cy="52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en-US" b="1">
                  <a:latin typeface="Arial" pitchFamily="34" charset="0"/>
                  <a:cs typeface="Arial" pitchFamily="34" charset="0"/>
                </a:rPr>
                <a:t>Pre-listening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39"/>
            <p:cNvSpPr txBox="1">
              <a:spLocks noChangeArrowheads="1"/>
            </p:cNvSpPr>
            <p:nvPr/>
          </p:nvSpPr>
          <p:spPr bwMode="auto">
            <a:xfrm>
              <a:off x="1640" y="6065"/>
              <a:ext cx="2735" cy="52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en-US" b="1">
                  <a:latin typeface="Arial" pitchFamily="34" charset="0"/>
                  <a:cs typeface="Arial" pitchFamily="34" charset="0"/>
                </a:rPr>
                <a:t>While-listening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40"/>
            <p:cNvSpPr txBox="1">
              <a:spLocks noChangeArrowheads="1"/>
            </p:cNvSpPr>
            <p:nvPr/>
          </p:nvSpPr>
          <p:spPr bwMode="auto">
            <a:xfrm>
              <a:off x="5676" y="8064"/>
              <a:ext cx="4924" cy="2200"/>
            </a:xfrm>
            <a:prstGeom prst="rect">
              <a:avLst/>
            </a:prstGeom>
            <a:solidFill>
              <a:srgbClr val="FFFFFF"/>
            </a:solidFill>
            <a:ln w="38100" cap="rnd">
              <a:solidFill>
                <a:srgbClr val="000000"/>
              </a:solidFill>
              <a:prstDash val="sysDot"/>
              <a:miter lim="800000"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/>
            <a:lstStyle/>
            <a:p>
              <a:pPr marL="58738" lvl="1" indent="222250" algn="l">
                <a:buFont typeface="Wingdings" pitchFamily="2" charset="2"/>
                <a:buChar char="§"/>
                <a:defRPr/>
              </a:pPr>
              <a:r>
                <a:rPr lang="en-US" sz="1400" dirty="0">
                  <a:latin typeface="Arial" pitchFamily="34" charset="0"/>
                  <a:cs typeface="Arial" pitchFamily="34" charset="0"/>
                </a:rPr>
                <a:t>Recite or sing rhymes/songs.</a:t>
              </a:r>
            </a:p>
            <a:p>
              <a:pPr marL="176213" lvl="1" indent="280988" algn="l">
                <a:defRPr/>
              </a:pPr>
              <a:endParaRPr lang="en-US" sz="1400" dirty="0">
                <a:latin typeface="Arial" pitchFamily="34" charset="0"/>
                <a:cs typeface="Arial" pitchFamily="34" charset="0"/>
              </a:endParaRPr>
            </a:p>
            <a:p>
              <a:pPr marL="58738" lvl="1" indent="222250" algn="l">
                <a:buFont typeface="Wingdings" pitchFamily="2" charset="2"/>
                <a:buChar char="§"/>
                <a:defRPr/>
              </a:pPr>
              <a:r>
                <a:rPr lang="en-US" sz="1400" dirty="0">
                  <a:latin typeface="Arial" pitchFamily="34" charset="0"/>
                  <a:cs typeface="Arial" pitchFamily="34" charset="0"/>
                </a:rPr>
                <a:t>Sequence pictures.</a:t>
              </a:r>
            </a:p>
            <a:p>
              <a:pPr marL="176213" lvl="1" indent="280988" algn="l">
                <a:defRPr/>
              </a:pPr>
              <a:endParaRPr lang="en-US" sz="1400" dirty="0">
                <a:latin typeface="Arial" pitchFamily="34" charset="0"/>
                <a:cs typeface="Arial" pitchFamily="34" charset="0"/>
              </a:endParaRPr>
            </a:p>
            <a:p>
              <a:pPr marL="58738" lvl="1" indent="222250" algn="l">
                <a:buFont typeface="Wingdings" pitchFamily="2" charset="2"/>
                <a:buChar char="§"/>
                <a:defRPr/>
              </a:pPr>
              <a:r>
                <a:rPr lang="en-US" sz="1400" dirty="0">
                  <a:latin typeface="Arial" pitchFamily="34" charset="0"/>
                  <a:cs typeface="Arial" pitchFamily="34" charset="0"/>
                </a:rPr>
                <a:t>Match pictures with phrases.</a:t>
              </a:r>
            </a:p>
            <a:p>
              <a:pPr marL="176213" lvl="1" indent="280988" algn="l">
                <a:defRPr/>
              </a:pPr>
              <a:endParaRPr lang="en-US" sz="1400" dirty="0">
                <a:latin typeface="Arial" pitchFamily="34" charset="0"/>
                <a:cs typeface="Arial" pitchFamily="34" charset="0"/>
              </a:endParaRPr>
            </a:p>
            <a:p>
              <a:pPr marL="58738" lvl="1" indent="222250" algn="l">
                <a:buFont typeface="Wingdings" pitchFamily="2" charset="2"/>
                <a:buChar char="§"/>
                <a:defRPr/>
              </a:pPr>
              <a:r>
                <a:rPr lang="en-US" sz="1400" dirty="0">
                  <a:latin typeface="Arial" pitchFamily="34" charset="0"/>
                  <a:cs typeface="Arial" pitchFamily="34" charset="0"/>
                </a:rPr>
                <a:t>Fill in the blanks with suitable words.</a:t>
              </a:r>
            </a:p>
            <a:p>
              <a:pPr lvl="1" algn="l">
                <a:buFont typeface="Wingdings" pitchFamily="2" charset="2"/>
                <a:buChar char="§"/>
                <a:defRPr/>
              </a:pPr>
              <a:endParaRPr lang="en-US" sz="1200" dirty="0">
                <a:latin typeface="Arial" pitchFamily="34" charset="0"/>
                <a:cs typeface="Arial" pitchFamily="34" charset="0"/>
              </a:endParaRPr>
            </a:p>
            <a:p>
              <a:pPr algn="l">
                <a:spcAft>
                  <a:spcPts val="1000"/>
                </a:spcAft>
                <a:defRPr/>
              </a:pPr>
              <a:endParaRPr lang="en-US" sz="1200" dirty="0"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41"/>
            <p:cNvSpPr txBox="1">
              <a:spLocks noChangeArrowheads="1"/>
            </p:cNvSpPr>
            <p:nvPr/>
          </p:nvSpPr>
          <p:spPr bwMode="auto">
            <a:xfrm>
              <a:off x="1620" y="8364"/>
              <a:ext cx="2755" cy="52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en-US" b="1">
                  <a:latin typeface="Arial" pitchFamily="34" charset="0"/>
                  <a:cs typeface="Arial" pitchFamily="34" charset="0"/>
                </a:rPr>
                <a:t>Post-listening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37634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57200" y="1828800"/>
            <a:ext cx="8229600" cy="2670175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800" b="0" kern="120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CONTENT  AND LEARNING STANDARDS</a:t>
            </a:r>
            <a:b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(Year 2 Sample)</a:t>
            </a:r>
          </a:p>
        </p:txBody>
      </p:sp>
    </p:spTree>
    <p:extLst>
      <p:ext uri="{BB962C8B-B14F-4D97-AF65-F5344CB8AC3E}">
        <p14:creationId xmlns="" xmlns:p14="http://schemas.microsoft.com/office/powerpoint/2010/main" val="221163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28600" y="1268760"/>
            <a:ext cx="8686800" cy="503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b="1" dirty="0"/>
              <a:t>1.1  Pupils will be able to pronounce words and speak confidently with the </a:t>
            </a:r>
          </a:p>
          <a:p>
            <a:pPr algn="l"/>
            <a:r>
              <a:rPr lang="en-US" b="1" dirty="0"/>
              <a:t>       correct stress, rhythm and intonation.</a:t>
            </a:r>
          </a:p>
          <a:p>
            <a:pPr algn="l"/>
            <a:r>
              <a:rPr lang="en-US" b="1" dirty="0"/>
              <a:t>      </a:t>
            </a:r>
          </a:p>
          <a:p>
            <a:pPr algn="l"/>
            <a:r>
              <a:rPr lang="en-US" b="1" dirty="0"/>
              <a:t>           </a:t>
            </a:r>
            <a:r>
              <a:rPr lang="en-US" dirty="0"/>
              <a:t>1.1.1  Able to listen and respond to stimulus given with guidance:</a:t>
            </a:r>
          </a:p>
          <a:p>
            <a:pPr algn="l"/>
            <a:r>
              <a:rPr lang="en-US" dirty="0"/>
              <a:t>                     (a)  environmental sounds</a:t>
            </a:r>
          </a:p>
          <a:p>
            <a:pPr algn="l"/>
            <a:r>
              <a:rPr lang="en-US" dirty="0"/>
              <a:t>                     (b)  instrumental sounds</a:t>
            </a:r>
          </a:p>
          <a:p>
            <a:pPr algn="l">
              <a:spcBef>
                <a:spcPct val="50000"/>
              </a:spcBef>
            </a:pPr>
            <a:r>
              <a:rPr lang="en-US" sz="2000" dirty="0"/>
              <a:t>          </a:t>
            </a:r>
            <a:r>
              <a:rPr lang="en-US" dirty="0"/>
              <a:t>1.1.2  Able to listen to and enjoy simple stories.</a:t>
            </a:r>
          </a:p>
          <a:p>
            <a:pPr algn="l">
              <a:spcBef>
                <a:spcPct val="50000"/>
              </a:spcBef>
            </a:pPr>
            <a:r>
              <a:rPr lang="en-US" sz="2000" dirty="0"/>
              <a:t>          </a:t>
            </a:r>
            <a:r>
              <a:rPr lang="en-US" dirty="0"/>
              <a:t>1.1.4  Able to talk about a stimulus with guidance.</a:t>
            </a:r>
          </a:p>
          <a:p>
            <a:pPr algn="l">
              <a:spcBef>
                <a:spcPct val="50000"/>
              </a:spcBef>
            </a:pPr>
            <a:endParaRPr lang="en-US" dirty="0"/>
          </a:p>
          <a:p>
            <a:pPr algn="l"/>
            <a:r>
              <a:rPr lang="en-US" b="1" dirty="0"/>
              <a:t>1.2  Pupils will be able to listen and respond appropriately in formal and </a:t>
            </a:r>
          </a:p>
          <a:p>
            <a:pPr algn="l"/>
            <a:r>
              <a:rPr lang="en-US" b="1" dirty="0"/>
              <a:t>       informal situations for a variety of purposes.</a:t>
            </a:r>
          </a:p>
          <a:p>
            <a:pPr algn="l"/>
            <a:endParaRPr lang="en-US" b="1" dirty="0"/>
          </a:p>
          <a:p>
            <a:pPr algn="l"/>
            <a:r>
              <a:rPr lang="en-US" dirty="0"/>
              <a:t>            1.2.1  Able to participate in daily conversations:</a:t>
            </a:r>
          </a:p>
          <a:p>
            <a:pPr algn="l"/>
            <a:r>
              <a:rPr lang="en-US" dirty="0"/>
              <a:t>                      (a)  exchange greetings</a:t>
            </a:r>
          </a:p>
          <a:p>
            <a:pPr algn="l"/>
            <a:r>
              <a:rPr lang="en-US" dirty="0"/>
              <a:t>                      (b)  </a:t>
            </a:r>
            <a:r>
              <a:rPr lang="en-US" dirty="0" smtClean="0"/>
              <a:t>make polite requests</a:t>
            </a:r>
            <a:endParaRPr lang="en-US" dirty="0"/>
          </a:p>
          <a:p>
            <a:pPr algn="l"/>
            <a:endParaRPr lang="en-US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200695"/>
            <a:ext cx="9144000" cy="7080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</a:rPr>
              <a:t>LISTENING &amp; SPEAKING</a:t>
            </a:r>
          </a:p>
        </p:txBody>
      </p:sp>
    </p:spTree>
    <p:extLst>
      <p:ext uri="{BB962C8B-B14F-4D97-AF65-F5344CB8AC3E}">
        <p14:creationId xmlns="" xmlns:p14="http://schemas.microsoft.com/office/powerpoint/2010/main" val="49444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200695"/>
            <a:ext cx="9144000" cy="7080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</a:rPr>
              <a:t>LISTENING &amp; SPEAKING</a:t>
            </a: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457200" y="1600200"/>
            <a:ext cx="83058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b="1" dirty="0"/>
              <a:t>1.3  Pupils will be able to understand and respond to oral texts in a</a:t>
            </a:r>
          </a:p>
          <a:p>
            <a:pPr algn="l" eaLnBrk="1" hangingPunct="1"/>
            <a:r>
              <a:rPr lang="en-US" b="1" dirty="0"/>
              <a:t>       variety of contexts.</a:t>
            </a:r>
          </a:p>
          <a:p>
            <a:pPr algn="l" eaLnBrk="1" hangingPunct="1"/>
            <a:endParaRPr lang="en-US" b="1" dirty="0"/>
          </a:p>
          <a:p>
            <a:pPr algn="l" eaLnBrk="1" hangingPunct="1"/>
            <a:r>
              <a:rPr lang="en-US" b="1" dirty="0"/>
              <a:t>        </a:t>
            </a:r>
            <a:r>
              <a:rPr lang="en-US" dirty="0"/>
              <a:t>1.3.1  Able to listen to and demonstrate understanding of oral texts by:</a:t>
            </a:r>
          </a:p>
          <a:p>
            <a:pPr algn="l" eaLnBrk="1" hangingPunct="1"/>
            <a:endParaRPr lang="en-US" dirty="0"/>
          </a:p>
          <a:p>
            <a:pPr algn="l" eaLnBrk="1" hangingPunct="1"/>
            <a:r>
              <a:rPr lang="en-US" dirty="0"/>
              <a:t>                   (a) </a:t>
            </a:r>
            <a:r>
              <a:rPr lang="en-US" dirty="0" smtClean="0"/>
              <a:t>answering </a:t>
            </a:r>
            <a:r>
              <a:rPr lang="en-US" dirty="0"/>
              <a:t>simple </a:t>
            </a:r>
            <a:r>
              <a:rPr lang="en-US" dirty="0" err="1" smtClean="0"/>
              <a:t>Wh</a:t>
            </a:r>
            <a:r>
              <a:rPr lang="en-US" dirty="0" smtClean="0"/>
              <a:t>-Questions</a:t>
            </a:r>
          </a:p>
          <a:p>
            <a:pPr algn="l" eaLnBrk="1" hangingPunct="1"/>
            <a:r>
              <a:rPr lang="en-US" dirty="0"/>
              <a:t> </a:t>
            </a:r>
            <a:r>
              <a:rPr lang="en-US" dirty="0" smtClean="0"/>
              <a:t>                  (b) giving true/false replies</a:t>
            </a:r>
            <a:endParaRPr lang="en-US" dirty="0"/>
          </a:p>
          <a:p>
            <a:pPr algn="l" eaLnBrk="1" hangingPunct="1"/>
            <a:endParaRPr lang="en-US" dirty="0"/>
          </a:p>
        </p:txBody>
      </p:sp>
      <p:pic>
        <p:nvPicPr>
          <p:cNvPr id="6" name="Picture 3" descr="C:\Documents and Settings\mohamed.bakar\My Documents\My Pictures\DSC0024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5800" y="3429000"/>
            <a:ext cx="31496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06580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6200" y="1378218"/>
            <a:ext cx="8991600" cy="435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ts val="600"/>
              </a:spcBef>
            </a:pPr>
            <a:r>
              <a:rPr lang="en-US" sz="2400" b="1" dirty="0">
                <a:solidFill>
                  <a:srgbClr val="000099"/>
                </a:solidFill>
              </a:rPr>
              <a:t/>
            </a:r>
            <a:br>
              <a:rPr lang="en-US" sz="2400" b="1" dirty="0">
                <a:solidFill>
                  <a:srgbClr val="000099"/>
                </a:solidFill>
              </a:rPr>
            </a:br>
            <a:r>
              <a:rPr lang="en-US" b="1" dirty="0"/>
              <a:t>2.1   Pupils will be able to apply knowledge of sounds of letters to </a:t>
            </a:r>
            <a:r>
              <a:rPr lang="en-US" b="1" dirty="0" err="1"/>
              <a:t>recognise</a:t>
            </a:r>
            <a:r>
              <a:rPr lang="en-US" b="1" dirty="0"/>
              <a:t> </a:t>
            </a:r>
          </a:p>
          <a:p>
            <a:pPr algn="l">
              <a:spcBef>
                <a:spcPts val="600"/>
              </a:spcBef>
            </a:pPr>
            <a:r>
              <a:rPr lang="en-US" b="1" dirty="0"/>
              <a:t>        words in linear and non-linear texts.</a:t>
            </a:r>
          </a:p>
          <a:p>
            <a:pPr algn="l"/>
            <a:endParaRPr lang="en-US" b="1" dirty="0"/>
          </a:p>
          <a:p>
            <a:pPr algn="l">
              <a:spcBef>
                <a:spcPts val="600"/>
              </a:spcBef>
            </a:pPr>
            <a:r>
              <a:rPr lang="en-US" dirty="0"/>
              <a:t>          </a:t>
            </a:r>
            <a:r>
              <a:rPr lang="en-US" dirty="0" smtClean="0"/>
              <a:t>2.1.1  </a:t>
            </a:r>
            <a:r>
              <a:rPr lang="en-US" dirty="0"/>
              <a:t>Able to </a:t>
            </a:r>
            <a:r>
              <a:rPr lang="en-US" dirty="0" err="1"/>
              <a:t>recognise</a:t>
            </a:r>
            <a:r>
              <a:rPr lang="en-US" dirty="0"/>
              <a:t> and articulate initial, medial and the final sounds in </a:t>
            </a:r>
          </a:p>
          <a:p>
            <a:pPr algn="l">
              <a:spcBef>
                <a:spcPts val="600"/>
              </a:spcBef>
            </a:pPr>
            <a:r>
              <a:rPr lang="en-US" dirty="0"/>
              <a:t>                    single syllable words within given context: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                    (a)  </a:t>
            </a:r>
            <a:r>
              <a:rPr lang="en-GB" dirty="0"/>
              <a:t>/</a:t>
            </a:r>
            <a:r>
              <a:rPr lang="en-GB" dirty="0" err="1"/>
              <a:t>e</a:t>
            </a:r>
            <a:r>
              <a:rPr lang="en-GB" sz="2000" dirty="0" err="1"/>
              <a:t>ɪ</a:t>
            </a:r>
            <a:r>
              <a:rPr lang="en-GB" dirty="0"/>
              <a:t>/ (</a:t>
            </a:r>
            <a:r>
              <a:rPr lang="en-GB" dirty="0" err="1"/>
              <a:t>ai</a:t>
            </a:r>
            <a:r>
              <a:rPr lang="en-GB" dirty="0"/>
              <a:t> </a:t>
            </a:r>
            <a:r>
              <a:rPr lang="en-GB" dirty="0" smtClean="0"/>
              <a:t>)      </a:t>
            </a:r>
            <a:r>
              <a:rPr lang="en-US" dirty="0" smtClean="0"/>
              <a:t> </a:t>
            </a:r>
            <a:r>
              <a:rPr lang="en-GB" dirty="0"/>
              <a:t>/i:/ (</a:t>
            </a:r>
            <a:r>
              <a:rPr lang="en-GB" dirty="0" err="1"/>
              <a:t>ee</a:t>
            </a:r>
            <a:r>
              <a:rPr lang="en-GB" dirty="0" smtClean="0"/>
              <a:t>)       </a:t>
            </a:r>
            <a:r>
              <a:rPr lang="en-US" dirty="0" smtClean="0"/>
              <a:t> </a:t>
            </a:r>
            <a:r>
              <a:rPr lang="en-GB" dirty="0"/>
              <a:t>/</a:t>
            </a:r>
            <a:r>
              <a:rPr lang="en-GB" dirty="0" err="1"/>
              <a:t>a</a:t>
            </a:r>
            <a:r>
              <a:rPr lang="en-GB" sz="2000" dirty="0" err="1"/>
              <a:t>ɪ</a:t>
            </a:r>
            <a:r>
              <a:rPr lang="en-GB" dirty="0"/>
              <a:t>/ (</a:t>
            </a:r>
            <a:r>
              <a:rPr lang="en-GB" dirty="0" err="1"/>
              <a:t>igh</a:t>
            </a:r>
            <a:r>
              <a:rPr lang="en-GB" dirty="0" smtClean="0"/>
              <a:t>)      </a:t>
            </a:r>
            <a:r>
              <a:rPr lang="en-GB" dirty="0"/>
              <a:t>/</a:t>
            </a:r>
            <a:r>
              <a:rPr lang="en-GB" dirty="0" err="1"/>
              <a:t>әʊ</a:t>
            </a:r>
            <a:r>
              <a:rPr lang="en-GB" dirty="0"/>
              <a:t>/ (</a:t>
            </a:r>
            <a:r>
              <a:rPr lang="en-GB" dirty="0" err="1"/>
              <a:t>oa</a:t>
            </a:r>
            <a:r>
              <a:rPr lang="en-GB" dirty="0"/>
              <a:t>)</a:t>
            </a:r>
            <a:r>
              <a:rPr lang="en-US" dirty="0" smtClean="0"/>
              <a:t>       </a:t>
            </a:r>
            <a:r>
              <a:rPr lang="en-GB" dirty="0" smtClean="0"/>
              <a:t>/</a:t>
            </a:r>
            <a:r>
              <a:rPr lang="en-GB" dirty="0"/>
              <a:t>ʊ/,/u:/ (</a:t>
            </a:r>
            <a:r>
              <a:rPr lang="en-GB" dirty="0" err="1"/>
              <a:t>oo</a:t>
            </a:r>
            <a:r>
              <a:rPr lang="en-GB" dirty="0"/>
              <a:t>)</a:t>
            </a:r>
            <a:r>
              <a:rPr lang="en-US" dirty="0" smtClean="0"/>
              <a:t>              </a:t>
            </a:r>
            <a:endParaRPr lang="en-US" dirty="0"/>
          </a:p>
          <a:p>
            <a:pPr algn="l">
              <a:spcBef>
                <a:spcPts val="600"/>
              </a:spcBef>
            </a:pPr>
            <a:endParaRPr lang="en-US" dirty="0" smtClean="0"/>
          </a:p>
          <a:p>
            <a:r>
              <a:rPr lang="en-US" dirty="0" smtClean="0"/>
              <a:t>         2.1.2    </a:t>
            </a:r>
            <a:r>
              <a:rPr lang="en-GB" dirty="0" smtClean="0"/>
              <a:t>Able </a:t>
            </a:r>
            <a:r>
              <a:rPr lang="en-GB" dirty="0"/>
              <a:t>to blend phonemes into </a:t>
            </a:r>
            <a:r>
              <a:rPr lang="en-GB" dirty="0" smtClean="0"/>
              <a:t>recognisable </a:t>
            </a:r>
            <a:r>
              <a:rPr lang="en-GB" dirty="0"/>
              <a:t>words and read them </a:t>
            </a:r>
            <a:endParaRPr lang="en-GB" dirty="0" smtClean="0"/>
          </a:p>
          <a:p>
            <a:r>
              <a:rPr lang="en-GB" dirty="0" smtClean="0"/>
              <a:t>                     </a:t>
            </a:r>
            <a:r>
              <a:rPr lang="en-GB" dirty="0"/>
              <a:t>aloud.</a:t>
            </a:r>
            <a:endParaRPr lang="en-MY" dirty="0"/>
          </a:p>
          <a:p>
            <a:r>
              <a:rPr lang="en-GB" dirty="0"/>
              <a:t> </a:t>
            </a:r>
            <a:endParaRPr lang="en-US" dirty="0"/>
          </a:p>
          <a:p>
            <a:pPr algn="l">
              <a:spcBef>
                <a:spcPts val="600"/>
              </a:spcBef>
            </a:pPr>
            <a:r>
              <a:rPr lang="en-US" dirty="0"/>
              <a:t>         </a:t>
            </a:r>
            <a:r>
              <a:rPr lang="en-US" dirty="0" smtClean="0"/>
              <a:t>2.1.3  </a:t>
            </a:r>
            <a:r>
              <a:rPr lang="en-US" dirty="0"/>
              <a:t>Able to segment words into phonemes to spell</a:t>
            </a:r>
            <a:r>
              <a:rPr lang="en-US" dirty="0" smtClean="0"/>
              <a:t>.</a:t>
            </a:r>
          </a:p>
          <a:p>
            <a:pPr algn="l">
              <a:spcBef>
                <a:spcPts val="600"/>
              </a:spcBef>
            </a:pPr>
            <a:endParaRPr lang="en-US" sz="2000" b="1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128687"/>
            <a:ext cx="9144000" cy="7080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</a:rPr>
              <a:t>READING</a:t>
            </a:r>
          </a:p>
        </p:txBody>
      </p:sp>
    </p:spTree>
    <p:extLst>
      <p:ext uri="{BB962C8B-B14F-4D97-AF65-F5344CB8AC3E}">
        <p14:creationId xmlns="" xmlns:p14="http://schemas.microsoft.com/office/powerpoint/2010/main" val="365630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31825" y="200025"/>
            <a:ext cx="7924800" cy="8382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 anchor="b"/>
          <a:lstStyle/>
          <a:p>
            <a:pPr algn="ctr"/>
            <a:r>
              <a:rPr lang="ms-MY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KBSR ENGLISH 2001</a:t>
            </a:r>
          </a:p>
        </p:txBody>
      </p: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152400" y="1371600"/>
            <a:ext cx="8915400" cy="5029200"/>
            <a:chOff x="228600" y="1371600"/>
            <a:chExt cx="8915400" cy="5029200"/>
          </a:xfrm>
        </p:grpSpPr>
        <p:sp>
          <p:nvSpPr>
            <p:cNvPr id="6" name="Oval 18"/>
            <p:cNvSpPr>
              <a:spLocks noChangeArrowheads="1"/>
            </p:cNvSpPr>
            <p:nvPr/>
          </p:nvSpPr>
          <p:spPr bwMode="auto">
            <a:xfrm>
              <a:off x="1241425" y="1371600"/>
              <a:ext cx="5235575" cy="502920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17"/>
            <p:cNvSpPr>
              <a:spLocks noChangeArrowheads="1"/>
            </p:cNvSpPr>
            <p:nvPr/>
          </p:nvSpPr>
          <p:spPr bwMode="auto">
            <a:xfrm>
              <a:off x="1905000" y="1981200"/>
              <a:ext cx="3908425" cy="3810000"/>
            </a:xfrm>
            <a:prstGeom prst="ellipse">
              <a:avLst/>
            </a:prstGeom>
            <a:solidFill>
              <a:srgbClr val="99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6324600" y="1524000"/>
              <a:ext cx="2819400" cy="1465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en-US" b="1" u="sng"/>
                <a:t>Educational Emphases</a:t>
              </a:r>
            </a:p>
            <a:p>
              <a:pPr algn="l" eaLnBrk="1" hangingPunct="1"/>
              <a:r>
                <a:rPr lang="en-US"/>
                <a:t>Multiple Intelligences</a:t>
              </a:r>
            </a:p>
            <a:p>
              <a:pPr algn="l" eaLnBrk="1" hangingPunct="1"/>
              <a:r>
                <a:rPr lang="en-US"/>
                <a:t>Thinking Skills </a:t>
              </a:r>
            </a:p>
            <a:p>
              <a:pPr algn="l" eaLnBrk="1" hangingPunct="1"/>
              <a:r>
                <a:rPr lang="en-US"/>
                <a:t>Contextualism</a:t>
              </a:r>
            </a:p>
            <a:p>
              <a:pPr algn="l" eaLnBrk="1" hangingPunct="1"/>
              <a:r>
                <a:rPr lang="en-US"/>
                <a:t>Constructivism</a:t>
              </a: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5543550" y="1676400"/>
              <a:ext cx="838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sz="2400">
                <a:solidFill>
                  <a:schemeClr val="hlink"/>
                </a:solidFill>
                <a:latin typeface="Times New Roman" pitchFamily="18" charset="0"/>
              </a:endParaRP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6019800" y="5683250"/>
              <a:ext cx="267335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en-US" b="1" u="sng"/>
                <a:t>Values and Citizenship</a:t>
              </a:r>
            </a:p>
            <a:p>
              <a:pPr algn="l" eaLnBrk="1" hangingPunct="1"/>
              <a:endParaRPr lang="en-US" b="1"/>
            </a:p>
          </p:txBody>
        </p:sp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 rot="-7393814">
              <a:off x="1066800" y="5029200"/>
              <a:ext cx="381000" cy="533400"/>
            </a:xfrm>
            <a:prstGeom prst="downArrow">
              <a:avLst>
                <a:gd name="adj1" fmla="val 50000"/>
                <a:gd name="adj2" fmla="val 35000"/>
              </a:avLst>
            </a:pr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2667000" y="2743200"/>
              <a:ext cx="2362200" cy="2286000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2641600" y="3276600"/>
              <a:ext cx="2425700" cy="1187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/>
                <a:t>Grammar Sound System Vocabulary</a:t>
              </a:r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2895600" y="2286000"/>
              <a:ext cx="1828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latin typeface="Tahoma" pitchFamily="34" charset="0"/>
                </a:rPr>
                <a:t>Listening</a:t>
              </a:r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 rot="-5400000">
              <a:off x="1608137" y="3573463"/>
              <a:ext cx="15081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latin typeface="Tahoma" pitchFamily="34" charset="0"/>
                </a:rPr>
                <a:t>Writing</a:t>
              </a:r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2994025" y="5029200"/>
              <a:ext cx="1676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latin typeface="Tahoma" pitchFamily="34" charset="0"/>
                </a:rPr>
                <a:t>Reading</a:t>
              </a:r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 rot="5400000">
              <a:off x="4520406" y="3682207"/>
              <a:ext cx="162718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latin typeface="Tahoma" pitchFamily="34" charset="0"/>
                </a:rPr>
                <a:t>Speaking</a:t>
              </a:r>
            </a:p>
          </p:txBody>
        </p:sp>
        <p:sp>
          <p:nvSpPr>
            <p:cNvPr id="18" name="AutoShape 19"/>
            <p:cNvSpPr>
              <a:spLocks noChangeArrowheads="1"/>
            </p:cNvSpPr>
            <p:nvPr/>
          </p:nvSpPr>
          <p:spPr bwMode="auto">
            <a:xfrm rot="3504781">
              <a:off x="5943600" y="1828800"/>
              <a:ext cx="381000" cy="533400"/>
            </a:xfrm>
            <a:prstGeom prst="downArrow">
              <a:avLst>
                <a:gd name="adj1" fmla="val 50000"/>
                <a:gd name="adj2" fmla="val 35000"/>
              </a:avLst>
            </a:pr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20"/>
            <p:cNvSpPr txBox="1">
              <a:spLocks noChangeArrowheads="1"/>
            </p:cNvSpPr>
            <p:nvPr/>
          </p:nvSpPr>
          <p:spPr bwMode="auto">
            <a:xfrm>
              <a:off x="228600" y="1600200"/>
              <a:ext cx="18288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 u="sng"/>
                <a:t>Social skills</a:t>
              </a:r>
            </a:p>
          </p:txBody>
        </p:sp>
        <p:sp>
          <p:nvSpPr>
            <p:cNvPr id="20" name="Text Box 21"/>
            <p:cNvSpPr txBox="1">
              <a:spLocks noChangeArrowheads="1"/>
            </p:cNvSpPr>
            <p:nvPr/>
          </p:nvSpPr>
          <p:spPr bwMode="auto">
            <a:xfrm>
              <a:off x="304800" y="5562600"/>
              <a:ext cx="13716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 u="sng"/>
                <a:t>IT skills</a:t>
              </a:r>
            </a:p>
          </p:txBody>
        </p:sp>
        <p:sp>
          <p:nvSpPr>
            <p:cNvPr id="21" name="AutoShape 22"/>
            <p:cNvSpPr>
              <a:spLocks noChangeArrowheads="1"/>
            </p:cNvSpPr>
            <p:nvPr/>
          </p:nvSpPr>
          <p:spPr bwMode="auto">
            <a:xfrm rot="7716921">
              <a:off x="6172200" y="5105400"/>
              <a:ext cx="381000" cy="533400"/>
            </a:xfrm>
            <a:prstGeom prst="downArrow">
              <a:avLst>
                <a:gd name="adj1" fmla="val 50000"/>
                <a:gd name="adj2" fmla="val 35000"/>
              </a:avLst>
            </a:pr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AutoShape 23"/>
            <p:cNvSpPr>
              <a:spLocks noChangeArrowheads="1"/>
            </p:cNvSpPr>
            <p:nvPr/>
          </p:nvSpPr>
          <p:spPr bwMode="auto">
            <a:xfrm rot="-2866887">
              <a:off x="1066800" y="1981200"/>
              <a:ext cx="381000" cy="533400"/>
            </a:xfrm>
            <a:prstGeom prst="downArrow">
              <a:avLst>
                <a:gd name="adj1" fmla="val 50000"/>
                <a:gd name="adj2" fmla="val 35000"/>
              </a:avLst>
            </a:pr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WordArt 27"/>
            <p:cNvSpPr>
              <a:spLocks noChangeArrowheads="1" noChangeShapeType="1" noTextEdit="1"/>
            </p:cNvSpPr>
            <p:nvPr/>
          </p:nvSpPr>
          <p:spPr bwMode="auto">
            <a:xfrm rot="3074081">
              <a:off x="4533900" y="2476500"/>
              <a:ext cx="1714500" cy="57150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407708"/>
                </a:avLst>
              </a:prstTxWarp>
            </a:bodyPr>
            <a:lstStyle/>
            <a:p>
              <a:pPr algn="ctr"/>
              <a:r>
                <a:rPr lang="en-MY" sz="1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World of stories</a:t>
              </a:r>
            </a:p>
          </p:txBody>
        </p:sp>
        <p:sp>
          <p:nvSpPr>
            <p:cNvPr id="24" name="WordArt 28"/>
            <p:cNvSpPr>
              <a:spLocks noChangeArrowheads="1" noChangeShapeType="1" noTextEdit="1"/>
            </p:cNvSpPr>
            <p:nvPr/>
          </p:nvSpPr>
          <p:spPr bwMode="auto">
            <a:xfrm rot="-3000007">
              <a:off x="1485900" y="2400300"/>
              <a:ext cx="1371600" cy="22860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algn="ctr"/>
              <a:r>
                <a:rPr lang="en-MY" sz="1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World of self</a:t>
              </a:r>
            </a:p>
          </p:txBody>
        </p:sp>
        <p:sp>
          <p:nvSpPr>
            <p:cNvPr id="25" name="WordArt 29"/>
            <p:cNvSpPr>
              <a:spLocks noChangeArrowheads="1" noChangeShapeType="1" noTextEdit="1"/>
            </p:cNvSpPr>
            <p:nvPr/>
          </p:nvSpPr>
          <p:spPr bwMode="auto">
            <a:xfrm>
              <a:off x="2819400" y="5791200"/>
              <a:ext cx="1905000" cy="381000"/>
            </a:xfrm>
            <a:prstGeom prst="rect">
              <a:avLst/>
            </a:prstGeom>
          </p:spPr>
          <p:txBody>
            <a:bodyPr wrap="none" fromWordArt="1">
              <a:prstTxWarp prst="textChevronInverted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MY" sz="1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World of knowledge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24775146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200695"/>
            <a:ext cx="9144000" cy="7080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</a:rPr>
              <a:t>READING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1124744"/>
            <a:ext cx="8991600" cy="5139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sz="2400" b="1" dirty="0">
                <a:solidFill>
                  <a:srgbClr val="000099"/>
                </a:solidFill>
              </a:rPr>
              <a:t/>
            </a:r>
            <a:br>
              <a:rPr lang="en-US" sz="2400" b="1" dirty="0">
                <a:solidFill>
                  <a:srgbClr val="000099"/>
                </a:solidFill>
              </a:rPr>
            </a:br>
            <a:r>
              <a:rPr lang="en-US" b="1" dirty="0"/>
              <a:t>2.2   Pupils will be able to demonstrate understanding of a variety of linear and </a:t>
            </a:r>
          </a:p>
          <a:p>
            <a:pPr algn="l"/>
            <a:r>
              <a:rPr lang="en-US" b="1" dirty="0"/>
              <a:t>        non-linear texts in the form of print and non-print materials using a range of </a:t>
            </a:r>
          </a:p>
          <a:p>
            <a:pPr algn="l"/>
            <a:r>
              <a:rPr lang="en-US" b="1" dirty="0"/>
              <a:t>        strategies to construct meaning.</a:t>
            </a:r>
          </a:p>
          <a:p>
            <a:pPr algn="l"/>
            <a:endParaRPr lang="en-US" b="1" dirty="0"/>
          </a:p>
          <a:p>
            <a:pPr algn="l">
              <a:spcBef>
                <a:spcPts val="600"/>
              </a:spcBef>
            </a:pPr>
            <a:r>
              <a:rPr lang="en-US" dirty="0"/>
              <a:t>           2.2.2    Able to read and understand phrases in linear and non-linear texts.</a:t>
            </a:r>
          </a:p>
          <a:p>
            <a:pPr algn="l">
              <a:spcBef>
                <a:spcPts val="600"/>
              </a:spcBef>
            </a:pPr>
            <a:r>
              <a:rPr lang="en-US" sz="2000" b="1" dirty="0"/>
              <a:t>         </a:t>
            </a:r>
            <a:r>
              <a:rPr lang="en-US" dirty="0"/>
              <a:t> 2.2.3    Able to read and understand </a:t>
            </a:r>
            <a:r>
              <a:rPr lang="en-US" dirty="0" smtClean="0"/>
              <a:t>simple sentences in linear and non-linear </a:t>
            </a:r>
          </a:p>
          <a:p>
            <a:pPr algn="l">
              <a:spcBef>
                <a:spcPts val="600"/>
              </a:spcBef>
            </a:pPr>
            <a:r>
              <a:rPr lang="en-US" dirty="0"/>
              <a:t> </a:t>
            </a:r>
            <a:r>
              <a:rPr lang="en-US" dirty="0" smtClean="0"/>
              <a:t>                      texts.</a:t>
            </a:r>
            <a:endParaRPr lang="en-US" dirty="0"/>
          </a:p>
          <a:p>
            <a:pPr marL="0" lvl="2" indent="0">
              <a:spcBef>
                <a:spcPts val="600"/>
              </a:spcBef>
            </a:pPr>
            <a:r>
              <a:rPr lang="en-US" dirty="0"/>
              <a:t>           2.2.4    </a:t>
            </a:r>
            <a:r>
              <a:rPr lang="en-GB" dirty="0"/>
              <a:t>Able to read and understand a paragraph of 5-8 simple sentences.</a:t>
            </a:r>
            <a:endParaRPr lang="en-MY" sz="2000" dirty="0"/>
          </a:p>
          <a:p>
            <a:pPr algn="l">
              <a:spcBef>
                <a:spcPts val="600"/>
              </a:spcBef>
            </a:pPr>
            <a:endParaRPr lang="en-US" dirty="0"/>
          </a:p>
          <a:p>
            <a:pPr algn="l">
              <a:spcBef>
                <a:spcPts val="600"/>
              </a:spcBef>
            </a:pPr>
            <a:r>
              <a:rPr lang="en-US" b="1" dirty="0"/>
              <a:t>2.3   Pupils will be able to read independently for information and enjoyment.</a:t>
            </a:r>
          </a:p>
          <a:p>
            <a:pPr algn="l">
              <a:spcBef>
                <a:spcPts val="600"/>
              </a:spcBef>
            </a:pPr>
            <a:endParaRPr lang="en-US" dirty="0"/>
          </a:p>
          <a:p>
            <a:pPr algn="l">
              <a:spcBef>
                <a:spcPts val="600"/>
              </a:spcBef>
            </a:pPr>
            <a:r>
              <a:rPr lang="en-US" dirty="0"/>
              <a:t>        2.3.1   Able to read simple texts with guidance:</a:t>
            </a:r>
          </a:p>
          <a:p>
            <a:pPr algn="l">
              <a:spcBef>
                <a:spcPts val="600"/>
              </a:spcBef>
            </a:pPr>
            <a:r>
              <a:rPr lang="en-US" dirty="0"/>
              <a:t>                   (a)  fiction</a:t>
            </a:r>
          </a:p>
          <a:p>
            <a:pPr algn="l">
              <a:spcBef>
                <a:spcPts val="600"/>
              </a:spcBef>
            </a:pPr>
            <a:r>
              <a:rPr lang="en-US" dirty="0"/>
              <a:t>                   (b)  non-fiction</a:t>
            </a:r>
          </a:p>
        </p:txBody>
      </p:sp>
    </p:spTree>
    <p:extLst>
      <p:ext uri="{BB962C8B-B14F-4D97-AF65-F5344CB8AC3E}">
        <p14:creationId xmlns="" xmlns:p14="http://schemas.microsoft.com/office/powerpoint/2010/main" val="416067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52400" y="959524"/>
            <a:ext cx="8839200" cy="54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b="1" dirty="0"/>
              <a:t>3.1   Pupils will be able to   form letters and words in neat legible print including</a:t>
            </a:r>
          </a:p>
          <a:p>
            <a:pPr algn="l"/>
            <a:r>
              <a:rPr lang="en-US" b="1" dirty="0"/>
              <a:t>        cursive writing.</a:t>
            </a:r>
          </a:p>
          <a:p>
            <a:r>
              <a:rPr lang="en-US" b="1" dirty="0" smtClean="0"/>
              <a:t>        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 </a:t>
            </a:r>
            <a:r>
              <a:rPr lang="en-GB" dirty="0" smtClean="0"/>
              <a:t>3.1.1   Able </a:t>
            </a:r>
            <a:r>
              <a:rPr lang="en-GB" dirty="0"/>
              <a:t>to write in neat legible print: </a:t>
            </a:r>
            <a:endParaRPr lang="en-MY" dirty="0"/>
          </a:p>
          <a:p>
            <a:r>
              <a:rPr lang="en-GB" dirty="0"/>
              <a:t> </a:t>
            </a:r>
            <a:r>
              <a:rPr lang="en-GB" dirty="0" smtClean="0"/>
              <a:t>                   (a)   words</a:t>
            </a:r>
          </a:p>
          <a:p>
            <a:r>
              <a:rPr lang="en-GB" dirty="0"/>
              <a:t> </a:t>
            </a:r>
            <a:r>
              <a:rPr lang="en-GB" dirty="0" smtClean="0"/>
              <a:t>                   (b)   phrases</a:t>
            </a:r>
          </a:p>
          <a:p>
            <a:r>
              <a:rPr lang="en-GB" dirty="0"/>
              <a:t> </a:t>
            </a:r>
            <a:r>
              <a:rPr lang="en-GB" dirty="0" smtClean="0"/>
              <a:t>                   (c)   simple sentences</a:t>
            </a:r>
            <a:r>
              <a:rPr lang="en-GB" dirty="0"/>
              <a:t> </a:t>
            </a:r>
            <a:endParaRPr lang="en-GB" dirty="0" smtClean="0"/>
          </a:p>
          <a:p>
            <a:endParaRPr lang="en-MY" dirty="0"/>
          </a:p>
          <a:p>
            <a:r>
              <a:rPr lang="en-GB" dirty="0" smtClean="0"/>
              <a:t>          3.1.2  Able </a:t>
            </a:r>
            <a:r>
              <a:rPr lang="en-GB" dirty="0"/>
              <a:t>to write numerals in neat </a:t>
            </a:r>
            <a:r>
              <a:rPr lang="en-GB" dirty="0" smtClean="0"/>
              <a:t>legible </a:t>
            </a:r>
            <a:r>
              <a:rPr lang="en-GB" dirty="0"/>
              <a:t>print: </a:t>
            </a:r>
            <a:endParaRPr lang="en-MY" dirty="0"/>
          </a:p>
          <a:p>
            <a:r>
              <a:rPr lang="en-GB" dirty="0"/>
              <a:t> </a:t>
            </a:r>
            <a:r>
              <a:rPr lang="en-GB" dirty="0" smtClean="0"/>
              <a:t>                   (a)   numeral form</a:t>
            </a:r>
          </a:p>
          <a:p>
            <a:r>
              <a:rPr lang="en-GB" dirty="0" smtClean="0"/>
              <a:t>                    (b</a:t>
            </a:r>
            <a:r>
              <a:rPr lang="en-GB" dirty="0"/>
              <a:t>)   word form </a:t>
            </a:r>
            <a:endParaRPr lang="en-MY" dirty="0"/>
          </a:p>
          <a:p>
            <a:pPr algn="l">
              <a:spcBef>
                <a:spcPct val="50000"/>
              </a:spcBef>
            </a:pPr>
            <a:endParaRPr lang="en-US" dirty="0"/>
          </a:p>
          <a:p>
            <a:pPr algn="l"/>
            <a:r>
              <a:rPr lang="en-US" b="1" dirty="0"/>
              <a:t>3.2  Pupils will be able to write using appropriate language, form and style for a</a:t>
            </a:r>
          </a:p>
          <a:p>
            <a:pPr algn="l"/>
            <a:r>
              <a:rPr lang="en-US" b="1" dirty="0"/>
              <a:t>       range of purposes.</a:t>
            </a:r>
          </a:p>
          <a:p>
            <a:pPr algn="l"/>
            <a:endParaRPr lang="en-US" b="1" dirty="0"/>
          </a:p>
          <a:p>
            <a:pPr algn="l"/>
            <a:r>
              <a:rPr lang="en-US" b="1" dirty="0"/>
              <a:t>      </a:t>
            </a:r>
            <a:r>
              <a:rPr lang="en-US" dirty="0"/>
              <a:t> 3. 2.1  Able to complete with guidance:</a:t>
            </a:r>
          </a:p>
          <a:p>
            <a:pPr algn="l"/>
            <a:r>
              <a:rPr lang="en-US" dirty="0"/>
              <a:t>                  (a)  </a:t>
            </a:r>
            <a:r>
              <a:rPr lang="en-US" dirty="0" smtClean="0"/>
              <a:t>simple messages</a:t>
            </a:r>
            <a:endParaRPr lang="en-US" dirty="0"/>
          </a:p>
          <a:p>
            <a:pPr algn="l"/>
            <a:r>
              <a:rPr lang="en-US" dirty="0">
                <a:solidFill>
                  <a:srgbClr val="000099"/>
                </a:solidFill>
              </a:rPr>
              <a:t>                  </a:t>
            </a:r>
            <a:r>
              <a:rPr lang="en-US" dirty="0"/>
              <a:t>(b)  </a:t>
            </a:r>
            <a:r>
              <a:rPr lang="en-US" dirty="0" smtClean="0"/>
              <a:t>posters</a:t>
            </a:r>
          </a:p>
          <a:p>
            <a:pPr algn="l"/>
            <a:endParaRPr lang="en-US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7080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</a:rPr>
              <a:t>WRITING</a:t>
            </a:r>
          </a:p>
        </p:txBody>
      </p:sp>
    </p:spTree>
    <p:extLst>
      <p:ext uri="{BB962C8B-B14F-4D97-AF65-F5344CB8AC3E}">
        <p14:creationId xmlns="" xmlns:p14="http://schemas.microsoft.com/office/powerpoint/2010/main" val="237066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128687"/>
            <a:ext cx="9144000" cy="7080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</a:rPr>
              <a:t>WRITING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2400" y="1524000"/>
            <a:ext cx="8839200" cy="244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b="1" dirty="0"/>
              <a:t>3.3   Pupils will be able to write and present ideas through a variety of media.</a:t>
            </a:r>
          </a:p>
          <a:p>
            <a:pPr algn="l"/>
            <a:endParaRPr lang="en-US" b="1" dirty="0"/>
          </a:p>
          <a:p>
            <a:pPr algn="l"/>
            <a:r>
              <a:rPr lang="en-US" b="1" dirty="0"/>
              <a:t>        </a:t>
            </a:r>
            <a:r>
              <a:rPr lang="en-US" dirty="0"/>
              <a:t>3.3.1  Able to create simple non-linear texts using a variety of media with </a:t>
            </a:r>
          </a:p>
          <a:p>
            <a:pPr algn="l"/>
            <a:r>
              <a:rPr lang="en-US" dirty="0"/>
              <a:t>                  guidance:</a:t>
            </a:r>
          </a:p>
          <a:p>
            <a:pPr algn="l">
              <a:spcBef>
                <a:spcPct val="50000"/>
              </a:spcBef>
            </a:pPr>
            <a:r>
              <a:rPr lang="en-US" dirty="0"/>
              <a:t>                  (a) </a:t>
            </a:r>
            <a:r>
              <a:rPr lang="en-US" dirty="0" smtClean="0"/>
              <a:t>posters</a:t>
            </a:r>
            <a:endParaRPr lang="en-US" dirty="0"/>
          </a:p>
          <a:p>
            <a:pPr algn="l">
              <a:spcBef>
                <a:spcPct val="50000"/>
              </a:spcBef>
            </a:pPr>
            <a:r>
              <a:rPr lang="en-US" dirty="0"/>
              <a:t>                  (b) </a:t>
            </a:r>
            <a:r>
              <a:rPr lang="en-US" dirty="0" smtClean="0"/>
              <a:t>signs     </a:t>
            </a:r>
            <a:endParaRPr lang="en-US" b="1" dirty="0"/>
          </a:p>
          <a:p>
            <a:pPr algn="l">
              <a:spcBef>
                <a:spcPct val="50000"/>
              </a:spcBef>
              <a:buFont typeface="Arial" charset="0"/>
              <a:buChar char="•"/>
            </a:pPr>
            <a:endParaRPr lang="en-US" dirty="0"/>
          </a:p>
        </p:txBody>
      </p:sp>
      <p:pic>
        <p:nvPicPr>
          <p:cNvPr id="6" name="Picture 2" descr="C:\Documents and Settings\mohamed.bakar\My Documents\My Pictures\DSC0023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743200"/>
            <a:ext cx="3733800" cy="305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96552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28600" y="1344761"/>
            <a:ext cx="8686800" cy="510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b="1" dirty="0">
                <a:solidFill>
                  <a:srgbClr val="000099"/>
                </a:solidFill>
              </a:rPr>
              <a:t>  </a:t>
            </a:r>
          </a:p>
          <a:p>
            <a:pPr algn="l"/>
            <a:r>
              <a:rPr lang="en-US" b="1" dirty="0"/>
              <a:t>4.1   Pupils will be able to enjoy and appreciate rhymes, poems and songs</a:t>
            </a:r>
          </a:p>
          <a:p>
            <a:pPr algn="l"/>
            <a:r>
              <a:rPr lang="en-US" b="1" dirty="0"/>
              <a:t>        through performance.</a:t>
            </a:r>
          </a:p>
          <a:p>
            <a:pPr algn="l"/>
            <a:endParaRPr lang="en-US" b="1" dirty="0"/>
          </a:p>
          <a:p>
            <a:pPr algn="l"/>
            <a:r>
              <a:rPr lang="en-US" b="1" dirty="0"/>
              <a:t>        </a:t>
            </a:r>
            <a:r>
              <a:rPr lang="en-US" dirty="0"/>
              <a:t>4.1.1  Able to listen to and enjoy nursery rhymes, jazz chants and action songs</a:t>
            </a:r>
          </a:p>
          <a:p>
            <a:pPr algn="l"/>
            <a:r>
              <a:rPr lang="en-US" dirty="0"/>
              <a:t>                  through non-verbal response.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        4.1.2  Able to listen to and recite nursery rhymes, jazz chants and sing action </a:t>
            </a:r>
          </a:p>
          <a:p>
            <a:pPr algn="l"/>
            <a:r>
              <a:rPr lang="en-US" dirty="0"/>
              <a:t>                  songs with correct pronunciation and rhythm. </a:t>
            </a:r>
          </a:p>
          <a:p>
            <a:pPr algn="l"/>
            <a:endParaRPr lang="en-US" sz="2000" b="1" dirty="0"/>
          </a:p>
          <a:p>
            <a:pPr algn="l"/>
            <a:r>
              <a:rPr lang="en-US" b="1" dirty="0"/>
              <a:t>4.2   Pupils will be able to demonstrate understanding of and express</a:t>
            </a:r>
          </a:p>
          <a:p>
            <a:pPr algn="l"/>
            <a:r>
              <a:rPr lang="en-US" b="1" dirty="0"/>
              <a:t>        personal response to literary texts.</a:t>
            </a:r>
          </a:p>
          <a:p>
            <a:pPr algn="l">
              <a:spcBef>
                <a:spcPct val="50000"/>
              </a:spcBef>
            </a:pPr>
            <a:r>
              <a:rPr lang="en-US" dirty="0"/>
              <a:t>       4.2.1  Able to listen to and talk about stories with guidance:</a:t>
            </a:r>
          </a:p>
          <a:p>
            <a:pPr algn="l">
              <a:spcBef>
                <a:spcPct val="50000"/>
              </a:spcBef>
            </a:pPr>
            <a:r>
              <a:rPr lang="en-US" dirty="0"/>
              <a:t>                      (a)  book covers</a:t>
            </a:r>
          </a:p>
          <a:p>
            <a:pPr algn="l">
              <a:spcBef>
                <a:spcPct val="50000"/>
              </a:spcBef>
            </a:pPr>
            <a:r>
              <a:rPr lang="en-US" dirty="0"/>
              <a:t>                      (b)  pictures in books</a:t>
            </a:r>
            <a:endParaRPr lang="en-US" b="1" dirty="0"/>
          </a:p>
          <a:p>
            <a:pPr algn="l">
              <a:spcBef>
                <a:spcPct val="50000"/>
              </a:spcBef>
            </a:pPr>
            <a:endParaRPr lang="en-US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128687"/>
            <a:ext cx="9144000" cy="7080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</a:rPr>
              <a:t>LANGUAGE ARTS</a:t>
            </a:r>
          </a:p>
        </p:txBody>
      </p:sp>
    </p:spTree>
    <p:extLst>
      <p:ext uri="{BB962C8B-B14F-4D97-AF65-F5344CB8AC3E}">
        <p14:creationId xmlns="" xmlns:p14="http://schemas.microsoft.com/office/powerpoint/2010/main" val="81971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128687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LANGUAGE ARTS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28600" y="1412776"/>
            <a:ext cx="86868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algn="l" eaLnBrk="0" hangingPunct="0"/>
            <a:r>
              <a:rPr lang="en-US" b="1" dirty="0">
                <a:latin typeface="Arial" pitchFamily="34" charset="0"/>
                <a:cs typeface="Arial" pitchFamily="34" charset="0"/>
              </a:rPr>
              <a:t>4.3   Pupils will be able to plan, organize and produce creative works for</a:t>
            </a:r>
          </a:p>
          <a:p>
            <a:pPr algn="l" eaLnBrk="0" hangingPunct="0"/>
            <a:r>
              <a:rPr lang="en-US" b="1" dirty="0">
                <a:latin typeface="Arial" pitchFamily="34" charset="0"/>
                <a:cs typeface="Arial" pitchFamily="34" charset="0"/>
              </a:rPr>
              <a:t>        enjoyment.</a:t>
            </a:r>
          </a:p>
          <a:p>
            <a:pPr algn="l" eaLnBrk="0" hangingPunct="0"/>
            <a:endParaRPr lang="en-US" b="1" dirty="0">
              <a:latin typeface="Arial" pitchFamily="34" charset="0"/>
              <a:cs typeface="Arial" pitchFamily="34" charset="0"/>
            </a:endParaRPr>
          </a:p>
          <a:p>
            <a:pPr algn="l" eaLnBrk="0" hangingPunct="0"/>
            <a:r>
              <a:rPr lang="en-US" b="1" dirty="0">
                <a:latin typeface="Arial" pitchFamily="34" charset="0"/>
                <a:cs typeface="Arial" pitchFamily="34" charset="0"/>
              </a:rPr>
              <a:t>        </a:t>
            </a:r>
            <a:r>
              <a:rPr lang="en-US" dirty="0">
                <a:latin typeface="Arial" pitchFamily="34" charset="0"/>
                <a:cs typeface="Arial" pitchFamily="34" charset="0"/>
              </a:rPr>
              <a:t>4.3.1  Able to produce simple creative works with guidance based on:</a:t>
            </a:r>
          </a:p>
          <a:p>
            <a:pPr algn="l" eaLnBrk="0" hangingPunct="0"/>
            <a:r>
              <a:rPr lang="en-US" dirty="0">
                <a:latin typeface="Arial" pitchFamily="34" charset="0"/>
                <a:cs typeface="Arial" pitchFamily="34" charset="0"/>
              </a:rPr>
              <a:t>	 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(a)   action songs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l" eaLnBrk="0" hangingPunct="0"/>
            <a:r>
              <a:rPr lang="en-US" dirty="0">
                <a:latin typeface="Arial" pitchFamily="34" charset="0"/>
                <a:cs typeface="Arial" pitchFamily="34" charset="0"/>
              </a:rPr>
              <a:t>                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(b)   </a:t>
            </a:r>
            <a:r>
              <a:rPr lang="en-US" dirty="0">
                <a:latin typeface="Arial" pitchFamily="34" charset="0"/>
                <a:cs typeface="Arial" pitchFamily="34" charset="0"/>
              </a:rPr>
              <a:t>jazz chants</a:t>
            </a:r>
          </a:p>
          <a:p>
            <a:pPr algn="l" eaLnBrk="0" hangingPunct="0"/>
            <a:r>
              <a:rPr lang="en-US" dirty="0">
                <a:latin typeface="Arial" pitchFamily="34" charset="0"/>
                <a:cs typeface="Arial" pitchFamily="34" charset="0"/>
              </a:rPr>
              <a:t>                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(c)   </a:t>
            </a:r>
            <a:r>
              <a:rPr lang="en-US" dirty="0">
                <a:latin typeface="Arial" pitchFamily="34" charset="0"/>
                <a:cs typeface="Arial" pitchFamily="34" charset="0"/>
              </a:rPr>
              <a:t>stories</a:t>
            </a:r>
          </a:p>
          <a:p>
            <a:pPr algn="l" eaLnBrk="0" hangingPunct="0"/>
            <a:r>
              <a:rPr lang="en-US" dirty="0">
                <a:latin typeface="Arial" pitchFamily="34" charset="0"/>
                <a:cs typeface="Arial" pitchFamily="34" charset="0"/>
              </a:rPr>
              <a:t>        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algn="l" eaLnBrk="0" hangingPunct="0"/>
            <a:r>
              <a:rPr lang="en-US" dirty="0">
                <a:latin typeface="Arial" pitchFamily="34" charset="0"/>
                <a:cs typeface="Arial" pitchFamily="34" charset="0"/>
              </a:rPr>
              <a:t>        4.3.2   Able to take part with guidance  in a performance based on:</a:t>
            </a:r>
          </a:p>
          <a:p>
            <a:pPr eaLnBrk="0" hangingPunct="0"/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     (a)   action songs</a:t>
            </a:r>
          </a:p>
          <a:p>
            <a:pPr eaLnBrk="0" hangingPunct="0"/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(b)   jazz chants</a:t>
            </a:r>
          </a:p>
          <a:p>
            <a:pPr eaLnBrk="0" hangingPunct="0"/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(c)   stories</a:t>
            </a:r>
          </a:p>
          <a:p>
            <a:pPr eaLnBrk="0" hangingPunct="0"/>
            <a:endParaRPr lang="en-US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6200" y="1484784"/>
            <a:ext cx="9067800" cy="3924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endParaRPr lang="en-US" sz="24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l" eaLnBrk="0" hangingPunct="0">
              <a:spcBef>
                <a:spcPct val="50000"/>
              </a:spcBef>
            </a:pPr>
            <a:r>
              <a:rPr lang="en-US" b="1" dirty="0">
                <a:latin typeface="Arial" pitchFamily="34" charset="0"/>
                <a:cs typeface="Arial" pitchFamily="34" charset="0"/>
              </a:rPr>
              <a:t>5.1   Pupils will be able to use different word classes correctly and appropriately.</a:t>
            </a:r>
          </a:p>
          <a:p>
            <a:pPr algn="l" eaLnBrk="0" hangingPunct="0">
              <a:spcBef>
                <a:spcPct val="50000"/>
              </a:spcBef>
            </a:pPr>
            <a:r>
              <a:rPr lang="en-US" b="1" dirty="0">
                <a:latin typeface="Arial" pitchFamily="34" charset="0"/>
                <a:cs typeface="Arial" pitchFamily="34" charset="0"/>
              </a:rPr>
              <a:t>        </a:t>
            </a:r>
            <a:r>
              <a:rPr lang="en-US" dirty="0">
                <a:latin typeface="Arial" pitchFamily="34" charset="0"/>
                <a:cs typeface="Arial" pitchFamily="34" charset="0"/>
              </a:rPr>
              <a:t>5.1.1   Able to use nouns correctly and appropriately:</a:t>
            </a:r>
          </a:p>
          <a:p>
            <a:pPr algn="l" eaLnBrk="0" hangingPunct="0"/>
            <a:r>
              <a:rPr lang="en-US" b="1" dirty="0">
                <a:latin typeface="Arial" pitchFamily="34" charset="0"/>
                <a:cs typeface="Arial" pitchFamily="34" charset="0"/>
              </a:rPr>
              <a:t>                  </a:t>
            </a:r>
            <a:r>
              <a:rPr lang="en-US" dirty="0">
                <a:latin typeface="Arial" pitchFamily="34" charset="0"/>
                <a:cs typeface="Arial" pitchFamily="34" charset="0"/>
              </a:rPr>
              <a:t>(a)  common nouns</a:t>
            </a:r>
          </a:p>
          <a:p>
            <a:pPr algn="l" eaLnBrk="0" hangingPunct="0"/>
            <a:r>
              <a:rPr lang="en-US" dirty="0">
                <a:latin typeface="Arial" pitchFamily="34" charset="0"/>
                <a:cs typeface="Arial" pitchFamily="34" charset="0"/>
              </a:rPr>
              <a:t>                  (b)  proper nouns</a:t>
            </a:r>
          </a:p>
          <a:p>
            <a:pPr algn="l" eaLnBrk="0" hangingPunct="0"/>
            <a:r>
              <a:rPr lang="en-US" dirty="0">
                <a:latin typeface="Arial" pitchFamily="34" charset="0"/>
                <a:cs typeface="Arial" pitchFamily="34" charset="0"/>
              </a:rPr>
              <a:t>                  (c)  singular nouns</a:t>
            </a:r>
          </a:p>
          <a:p>
            <a:pPr algn="l" eaLnBrk="0" hangingPunct="0"/>
            <a:r>
              <a:rPr lang="en-US" dirty="0">
                <a:latin typeface="Arial" pitchFamily="34" charset="0"/>
                <a:cs typeface="Arial" pitchFamily="34" charset="0"/>
              </a:rPr>
              <a:t>                  (d)  plural nouns</a:t>
            </a:r>
          </a:p>
          <a:p>
            <a:pPr algn="l" eaLnBrk="0" hangingPunct="0"/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0" hangingPunct="0">
              <a:spcBef>
                <a:spcPct val="50000"/>
              </a:spcBef>
            </a:pPr>
            <a:r>
              <a:rPr lang="en-US" b="1" dirty="0">
                <a:latin typeface="Arial" pitchFamily="34" charset="0"/>
                <a:cs typeface="Arial" pitchFamily="34" charset="0"/>
              </a:rPr>
              <a:t>5.2   Pupils will be able to construct various sentence types correctly.</a:t>
            </a:r>
          </a:p>
          <a:p>
            <a:pPr algn="l" eaLnBrk="0" hangingPunct="0">
              <a:spcBef>
                <a:spcPct val="50000"/>
              </a:spcBef>
            </a:pPr>
            <a:r>
              <a:rPr lang="en-US" dirty="0">
                <a:latin typeface="Arial" pitchFamily="34" charset="0"/>
                <a:cs typeface="Arial" pitchFamily="34" charset="0"/>
              </a:rPr>
              <a:t>        5.1.2   Able to construct declarative sentences correctly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l" eaLnBrk="0" hangingPunct="0">
              <a:spcBef>
                <a:spcPct val="50000"/>
              </a:spcBef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200695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GRAMMAR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5410200"/>
            <a:ext cx="8138864" cy="9144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THANK</a:t>
            </a:r>
            <a:r>
              <a:rPr kumimoji="0" lang="en-US" sz="4800" b="0" i="0" u="none" strike="noStrike" kern="1200" cap="none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YOU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5" name="Picture 7" descr="C:\Documents and Settings\mohamed.bakar\My Documents\My Pictures\IMG_04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772816"/>
            <a:ext cx="4791968" cy="35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3851920" y="1268760"/>
            <a:ext cx="52920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800" b="1" dirty="0">
                <a:latin typeface="Arial" pitchFamily="34" charset="0"/>
                <a:cs typeface="Arial" pitchFamily="34" charset="0"/>
              </a:rPr>
              <a:t>http://www.moe.gov.my/bpk/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4"/>
          <p:cNvSpPr txBox="1">
            <a:spLocks noChangeArrowheads="1"/>
          </p:cNvSpPr>
          <p:nvPr/>
        </p:nvSpPr>
        <p:spPr bwMode="auto">
          <a:xfrm rot="16200000">
            <a:off x="-1081334" y="3681735"/>
            <a:ext cx="3127375" cy="461665"/>
          </a:xfrm>
          <a:prstGeom prst="rect">
            <a:avLst/>
          </a:prstGeom>
          <a:noFill/>
          <a:ln w="5715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 b="1" dirty="0">
                <a:latin typeface="Tahoma" pitchFamily="34" charset="0"/>
              </a:rPr>
              <a:t>PRIMARY</a:t>
            </a:r>
          </a:p>
        </p:txBody>
      </p:sp>
      <p:graphicFrame>
        <p:nvGraphicFramePr>
          <p:cNvPr id="5" name="Group 12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59074590"/>
              </p:ext>
            </p:extLst>
          </p:nvPr>
        </p:nvGraphicFramePr>
        <p:xfrm>
          <a:off x="914400" y="1098734"/>
          <a:ext cx="7848599" cy="5210586"/>
        </p:xfrm>
        <a:graphic>
          <a:graphicData uri="http://schemas.openxmlformats.org/drawingml/2006/table">
            <a:tbl>
              <a:tblPr/>
              <a:tblGrid>
                <a:gridCol w="1702998"/>
                <a:gridCol w="3480040"/>
                <a:gridCol w="2665561"/>
              </a:tblGrid>
              <a:tr h="5562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STRAND 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STRAND 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62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                         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Language Focus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Language Arts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15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LEVEL 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(YEARS 4, 5 &amp; 6)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Skills – Listening &amp; Speaking,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Reading and Writing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Vocabulary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(includes Science &amp;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Maths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themes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as well as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Grammar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Readers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+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(Literature)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English at Play: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Music, Poetry &amp; Drama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4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LEVEL 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(YEARS 1,2 &amp; 3)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Skills – Listening &amp;  Speaking,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Reading and Writing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Vocabulary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Grammar (Year 3)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(phonics &amp; penmanship)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Readers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 Big Books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Lady Bird Series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Music, Poetry &amp; Drama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118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Pre-school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 Box 28"/>
          <p:cNvSpPr txBox="1">
            <a:spLocks noChangeArrowheads="1"/>
          </p:cNvSpPr>
          <p:nvPr/>
        </p:nvSpPr>
        <p:spPr bwMode="auto">
          <a:xfrm>
            <a:off x="304800" y="254000"/>
            <a:ext cx="8534400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</a:rPr>
              <a:t>NEW CURRICULUM MATRIX</a:t>
            </a:r>
          </a:p>
        </p:txBody>
      </p:sp>
    </p:spTree>
    <p:extLst>
      <p:ext uri="{BB962C8B-B14F-4D97-AF65-F5344CB8AC3E}">
        <p14:creationId xmlns="" xmlns:p14="http://schemas.microsoft.com/office/powerpoint/2010/main" val="3391188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85800" y="120650"/>
            <a:ext cx="7772400" cy="6413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PRESENT &amp; FUTURE</a:t>
            </a:r>
          </a:p>
        </p:txBody>
      </p:sp>
      <p:sp>
        <p:nvSpPr>
          <p:cNvPr id="5" name="Rounded Rectangle 4"/>
          <p:cNvSpPr>
            <a:spLocks noChangeArrowheads="1"/>
          </p:cNvSpPr>
          <p:nvPr/>
        </p:nvSpPr>
        <p:spPr bwMode="auto">
          <a:xfrm>
            <a:off x="914400" y="2667000"/>
            <a:ext cx="2743200" cy="5334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 b="1">
                <a:latin typeface="Arial" pitchFamily="34" charset="0"/>
                <a:cs typeface="Arial" pitchFamily="34" charset="0"/>
              </a:rPr>
              <a:t>SYLLABUS</a:t>
            </a:r>
            <a:endParaRPr lang="en-US" sz="32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le 6"/>
          <p:cNvSpPr>
            <a:spLocks noChangeArrowheads="1"/>
          </p:cNvSpPr>
          <p:nvPr/>
        </p:nvSpPr>
        <p:spPr bwMode="auto">
          <a:xfrm>
            <a:off x="5257800" y="2590800"/>
            <a:ext cx="2743200" cy="685800"/>
          </a:xfrm>
          <a:prstGeom prst="roundRect">
            <a:avLst>
              <a:gd name="adj" fmla="val 16667"/>
            </a:avLst>
          </a:prstGeom>
          <a:solidFill>
            <a:schemeClr val="accent6">
              <a:lumMod val="75000"/>
            </a:schemeClr>
          </a:solidFill>
          <a:ln w="9525" algn="ctr">
            <a:solidFill>
              <a:schemeClr val="accent6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 b="1">
                <a:latin typeface="Arial" pitchFamily="34" charset="0"/>
                <a:cs typeface="Arial" pitchFamily="34" charset="0"/>
              </a:rPr>
              <a:t>STANDARD DOCUMENT</a:t>
            </a:r>
          </a:p>
        </p:txBody>
      </p:sp>
      <p:sp>
        <p:nvSpPr>
          <p:cNvPr id="7" name="Rounded Rectangle 8"/>
          <p:cNvSpPr>
            <a:spLocks noChangeArrowheads="1"/>
          </p:cNvSpPr>
          <p:nvPr/>
        </p:nvSpPr>
        <p:spPr bwMode="auto">
          <a:xfrm>
            <a:off x="990600" y="3886200"/>
            <a:ext cx="2743200" cy="854075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 b="1">
                <a:latin typeface="Arial" pitchFamily="34" charset="0"/>
                <a:cs typeface="Arial" pitchFamily="34" charset="0"/>
              </a:rPr>
              <a:t>CURRICULUM SPECIFICATIONS</a:t>
            </a:r>
            <a:endParaRPr lang="en-US" sz="32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9"/>
          <p:cNvSpPr>
            <a:spLocks noChangeArrowheads="1"/>
          </p:cNvSpPr>
          <p:nvPr/>
        </p:nvSpPr>
        <p:spPr bwMode="auto">
          <a:xfrm>
            <a:off x="5257800" y="3657600"/>
            <a:ext cx="2743200" cy="1828800"/>
          </a:xfrm>
          <a:prstGeom prst="roundRect">
            <a:avLst>
              <a:gd name="adj" fmla="val 16667"/>
            </a:avLst>
          </a:prstGeom>
          <a:solidFill>
            <a:schemeClr val="accent6">
              <a:lumMod val="75000"/>
            </a:schemeClr>
          </a:solidFill>
          <a:ln w="9525" algn="ctr">
            <a:solidFill>
              <a:schemeClr val="accent6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 b="1">
                <a:latin typeface="Arial" pitchFamily="34" charset="0"/>
                <a:cs typeface="Arial" pitchFamily="34" charset="0"/>
              </a:rPr>
              <a:t>CONTENT STANDARDS</a:t>
            </a:r>
          </a:p>
          <a:p>
            <a:pPr algn="ctr"/>
            <a:r>
              <a:rPr lang="en-US" sz="2000" b="1">
                <a:latin typeface="Arial" pitchFamily="34" charset="0"/>
                <a:cs typeface="Arial" pitchFamily="34" charset="0"/>
              </a:rPr>
              <a:t> &amp; </a:t>
            </a:r>
          </a:p>
          <a:p>
            <a:pPr algn="ctr"/>
            <a:r>
              <a:rPr lang="en-US" sz="2000" b="1">
                <a:latin typeface="Arial" pitchFamily="34" charset="0"/>
                <a:cs typeface="Arial" pitchFamily="34" charset="0"/>
              </a:rPr>
              <a:t>LEARNING STANDARDS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381000" y="1676400"/>
            <a:ext cx="5638800" cy="6096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1.  CURRICULUM DOCUMENTATION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ounded Rectangle 11"/>
          <p:cNvSpPr>
            <a:spLocks noChangeArrowheads="1"/>
          </p:cNvSpPr>
          <p:nvPr/>
        </p:nvSpPr>
        <p:spPr bwMode="auto">
          <a:xfrm>
            <a:off x="1986880" y="5627712"/>
            <a:ext cx="5105400" cy="609600"/>
          </a:xfrm>
          <a:prstGeom prst="roundRect">
            <a:avLst>
              <a:gd name="adj" fmla="val 16667"/>
            </a:avLst>
          </a:prstGeom>
          <a:solidFill>
            <a:schemeClr val="accent6">
              <a:lumMod val="75000"/>
            </a:schemeClr>
          </a:solidFill>
          <a:ln w="9525" algn="ctr">
            <a:solidFill>
              <a:schemeClr val="accent6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400" b="1">
                <a:latin typeface="Arial" pitchFamily="34" charset="0"/>
                <a:cs typeface="Arial" pitchFamily="34" charset="0"/>
              </a:rPr>
              <a:t>TEACHER’S GUIDE</a:t>
            </a:r>
            <a:endParaRPr lang="en-US" sz="3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ounded Rectangle 4"/>
          <p:cNvSpPr>
            <a:spLocks noChangeArrowheads="1"/>
          </p:cNvSpPr>
          <p:nvPr/>
        </p:nvSpPr>
        <p:spPr bwMode="auto">
          <a:xfrm>
            <a:off x="1828800" y="838200"/>
            <a:ext cx="1447800" cy="5334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 b="1" dirty="0">
                <a:latin typeface="Arial" pitchFamily="34" charset="0"/>
                <a:cs typeface="Arial" pitchFamily="34" charset="0"/>
              </a:rPr>
              <a:t>KBSR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ounded Rectangle 6"/>
          <p:cNvSpPr>
            <a:spLocks noChangeArrowheads="1"/>
          </p:cNvSpPr>
          <p:nvPr/>
        </p:nvSpPr>
        <p:spPr bwMode="auto">
          <a:xfrm>
            <a:off x="5867400" y="838200"/>
            <a:ext cx="1524000" cy="533400"/>
          </a:xfrm>
          <a:prstGeom prst="roundRect">
            <a:avLst>
              <a:gd name="adj" fmla="val 16667"/>
            </a:avLst>
          </a:prstGeom>
          <a:solidFill>
            <a:schemeClr val="accent6">
              <a:lumMod val="75000"/>
            </a:schemeClr>
          </a:solidFill>
          <a:ln w="9525" algn="ctr">
            <a:solidFill>
              <a:schemeClr val="accent6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 b="1" dirty="0">
                <a:latin typeface="Arial" pitchFamily="34" charset="0"/>
                <a:cs typeface="Arial" pitchFamily="34" charset="0"/>
              </a:rPr>
              <a:t>KSSR</a:t>
            </a:r>
          </a:p>
        </p:txBody>
      </p:sp>
    </p:spTree>
    <p:extLst>
      <p:ext uri="{BB962C8B-B14F-4D97-AF65-F5344CB8AC3E}">
        <p14:creationId xmlns="" xmlns:p14="http://schemas.microsoft.com/office/powerpoint/2010/main" val="358587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85800" y="120650"/>
            <a:ext cx="7772400" cy="6413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PRESENT &amp; FUTURE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304800" y="1677888"/>
            <a:ext cx="5562600" cy="6096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2.   CURRICULUM ORGANISATION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le 3"/>
          <p:cNvSpPr>
            <a:spLocks noChangeArrowheads="1"/>
          </p:cNvSpPr>
          <p:nvPr/>
        </p:nvSpPr>
        <p:spPr bwMode="auto">
          <a:xfrm>
            <a:off x="990600" y="2744688"/>
            <a:ext cx="2971800" cy="1066800"/>
          </a:xfrm>
          <a:prstGeom prst="round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 w="9525" algn="ctr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 b="1">
                <a:latin typeface="Arial" pitchFamily="34" charset="0"/>
                <a:cs typeface="Arial" pitchFamily="34" charset="0"/>
              </a:rPr>
              <a:t>LANGUAGE TAUGHT THROUGH THREE BROAD AREAS</a:t>
            </a:r>
            <a:endParaRPr lang="en-US" sz="32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ounded Rectangle 4"/>
          <p:cNvSpPr>
            <a:spLocks noChangeArrowheads="1"/>
          </p:cNvSpPr>
          <p:nvPr/>
        </p:nvSpPr>
        <p:spPr bwMode="auto">
          <a:xfrm>
            <a:off x="5334000" y="2744688"/>
            <a:ext cx="3048000" cy="1066800"/>
          </a:xfrm>
          <a:prstGeom prst="roundRect">
            <a:avLst>
              <a:gd name="adj" fmla="val 16667"/>
            </a:avLst>
          </a:prstGeom>
          <a:solidFill>
            <a:schemeClr val="accent6">
              <a:lumMod val="75000"/>
            </a:schemeClr>
          </a:solidFill>
          <a:ln w="9525" algn="ctr">
            <a:solidFill>
              <a:schemeClr val="accent6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 b="1">
                <a:latin typeface="Arial" pitchFamily="34" charset="0"/>
                <a:cs typeface="Arial" pitchFamily="34" charset="0"/>
              </a:rPr>
              <a:t>LANGUAGE TAUGHT THROUGH THREE BROAD AREAS</a:t>
            </a:r>
            <a:endParaRPr lang="en-US" sz="32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5"/>
          <p:cNvSpPr>
            <a:spLocks noChangeArrowheads="1"/>
          </p:cNvSpPr>
          <p:nvPr/>
        </p:nvSpPr>
        <p:spPr bwMode="auto">
          <a:xfrm>
            <a:off x="5334000" y="4040088"/>
            <a:ext cx="3048000" cy="838200"/>
          </a:xfrm>
          <a:prstGeom prst="roundRect">
            <a:avLst>
              <a:gd name="adj" fmla="val 16667"/>
            </a:avLst>
          </a:prstGeom>
          <a:solidFill>
            <a:schemeClr val="accent6">
              <a:lumMod val="75000"/>
            </a:schemeClr>
          </a:solidFill>
          <a:ln w="9525" algn="ctr">
            <a:solidFill>
              <a:schemeClr val="accent6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 b="1">
                <a:latin typeface="Arial" pitchFamily="34" charset="0"/>
                <a:cs typeface="Arial" pitchFamily="34" charset="0"/>
              </a:rPr>
              <a:t>MODULAR STRUCTURE</a:t>
            </a:r>
            <a:endParaRPr lang="en-US" sz="32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ounded Rectangle 6"/>
          <p:cNvSpPr>
            <a:spLocks noChangeArrowheads="1"/>
          </p:cNvSpPr>
          <p:nvPr/>
        </p:nvSpPr>
        <p:spPr bwMode="auto">
          <a:xfrm>
            <a:off x="914400" y="5106888"/>
            <a:ext cx="2971800" cy="838200"/>
          </a:xfrm>
          <a:prstGeom prst="round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 w="9525" algn="ctr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 b="1">
                <a:latin typeface="Arial" pitchFamily="34" charset="0"/>
                <a:cs typeface="Arial" pitchFamily="34" charset="0"/>
              </a:rPr>
              <a:t>INTEGRATION OF SKILLS</a:t>
            </a:r>
            <a:endParaRPr lang="en-US" sz="32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ounded Rectangle 7"/>
          <p:cNvSpPr>
            <a:spLocks noChangeArrowheads="1"/>
          </p:cNvSpPr>
          <p:nvPr/>
        </p:nvSpPr>
        <p:spPr bwMode="auto">
          <a:xfrm>
            <a:off x="5334000" y="5183088"/>
            <a:ext cx="3048000" cy="838200"/>
          </a:xfrm>
          <a:prstGeom prst="roundRect">
            <a:avLst>
              <a:gd name="adj" fmla="val 16667"/>
            </a:avLst>
          </a:prstGeom>
          <a:solidFill>
            <a:schemeClr val="accent6">
              <a:lumMod val="75000"/>
            </a:schemeClr>
          </a:solidFill>
          <a:ln w="9525" algn="ctr">
            <a:solidFill>
              <a:schemeClr val="accent6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 b="1">
                <a:latin typeface="Arial" pitchFamily="34" charset="0"/>
                <a:cs typeface="Arial" pitchFamily="34" charset="0"/>
              </a:rPr>
              <a:t>INTEGRATION OF SKILLS</a:t>
            </a:r>
            <a:endParaRPr lang="en-US" sz="32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ounded Rectangle 4"/>
          <p:cNvSpPr>
            <a:spLocks noChangeArrowheads="1"/>
          </p:cNvSpPr>
          <p:nvPr/>
        </p:nvSpPr>
        <p:spPr bwMode="auto">
          <a:xfrm>
            <a:off x="1676400" y="980728"/>
            <a:ext cx="1447800" cy="533400"/>
          </a:xfrm>
          <a:prstGeom prst="round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 w="9525" algn="ctr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 b="1">
                <a:latin typeface="Arial" pitchFamily="34" charset="0"/>
                <a:cs typeface="Arial" pitchFamily="34" charset="0"/>
              </a:rPr>
              <a:t>KBSR</a:t>
            </a:r>
            <a:endParaRPr lang="en-US" sz="32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ounded Rectangle 6"/>
          <p:cNvSpPr>
            <a:spLocks noChangeArrowheads="1"/>
          </p:cNvSpPr>
          <p:nvPr/>
        </p:nvSpPr>
        <p:spPr bwMode="auto">
          <a:xfrm>
            <a:off x="5867400" y="992088"/>
            <a:ext cx="1524000" cy="533400"/>
          </a:xfrm>
          <a:prstGeom prst="roundRect">
            <a:avLst>
              <a:gd name="adj" fmla="val 16667"/>
            </a:avLst>
          </a:prstGeom>
          <a:solidFill>
            <a:schemeClr val="accent6">
              <a:lumMod val="75000"/>
            </a:schemeClr>
          </a:solidFill>
          <a:ln w="9525" algn="ctr">
            <a:solidFill>
              <a:schemeClr val="accent6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 b="1" dirty="0">
                <a:latin typeface="Arial" pitchFamily="34" charset="0"/>
                <a:cs typeface="Arial" pitchFamily="34" charset="0"/>
              </a:rPr>
              <a:t>KSSR</a:t>
            </a:r>
          </a:p>
        </p:txBody>
      </p:sp>
    </p:spTree>
    <p:extLst>
      <p:ext uri="{BB962C8B-B14F-4D97-AF65-F5344CB8AC3E}">
        <p14:creationId xmlns="" xmlns:p14="http://schemas.microsoft.com/office/powerpoint/2010/main" val="3884329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85800" y="44450"/>
            <a:ext cx="7772400" cy="6413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PRESENT &amp; FUTURE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228600" y="1371600"/>
            <a:ext cx="5105400" cy="6096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3.   CURRICULUM CONTENT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le 3"/>
          <p:cNvSpPr>
            <a:spLocks noChangeArrowheads="1"/>
          </p:cNvSpPr>
          <p:nvPr/>
        </p:nvSpPr>
        <p:spPr bwMode="auto">
          <a:xfrm>
            <a:off x="990600" y="2057400"/>
            <a:ext cx="2971800" cy="914400"/>
          </a:xfrm>
          <a:prstGeom prst="round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 w="9525" algn="ctr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 b="1">
                <a:latin typeface="Arial" pitchFamily="34" charset="0"/>
                <a:cs typeface="Arial" pitchFamily="34" charset="0"/>
              </a:rPr>
              <a:t>FOCUS ON FOUR LANGUAGE SKILLS</a:t>
            </a:r>
            <a:endParaRPr lang="en-US" sz="32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ounded Rectangle 4"/>
          <p:cNvSpPr>
            <a:spLocks noChangeArrowheads="1"/>
          </p:cNvSpPr>
          <p:nvPr/>
        </p:nvSpPr>
        <p:spPr bwMode="auto">
          <a:xfrm>
            <a:off x="5334000" y="2057400"/>
            <a:ext cx="3048000" cy="838200"/>
          </a:xfrm>
          <a:prstGeom prst="roundRect">
            <a:avLst>
              <a:gd name="adj" fmla="val 16667"/>
            </a:avLst>
          </a:prstGeom>
          <a:solidFill>
            <a:schemeClr val="accent6">
              <a:lumMod val="75000"/>
            </a:schemeClr>
          </a:solidFill>
          <a:ln w="9525" algn="ctr">
            <a:solidFill>
              <a:schemeClr val="accent6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 b="1">
                <a:latin typeface="Arial" pitchFamily="34" charset="0"/>
                <a:cs typeface="Arial" pitchFamily="34" charset="0"/>
              </a:rPr>
              <a:t>FOCUS ON FOUR LANGUAGE SKILLS</a:t>
            </a:r>
            <a:endParaRPr lang="en-US" sz="32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5"/>
          <p:cNvSpPr>
            <a:spLocks noChangeArrowheads="1"/>
          </p:cNvSpPr>
          <p:nvPr/>
        </p:nvSpPr>
        <p:spPr bwMode="auto">
          <a:xfrm>
            <a:off x="6400800" y="3581400"/>
            <a:ext cx="2209800" cy="457200"/>
          </a:xfrm>
          <a:prstGeom prst="roundRect">
            <a:avLst>
              <a:gd name="adj" fmla="val 16667"/>
            </a:avLst>
          </a:prstGeom>
          <a:solidFill>
            <a:schemeClr val="accent6">
              <a:lumMod val="75000"/>
            </a:schemeClr>
          </a:solidFill>
          <a:ln w="9525" algn="ctr">
            <a:solidFill>
              <a:schemeClr val="accent6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 b="1">
                <a:latin typeface="Arial" pitchFamily="34" charset="0"/>
                <a:cs typeface="Arial" pitchFamily="34" charset="0"/>
              </a:rPr>
              <a:t>PHONICS</a:t>
            </a:r>
            <a:endParaRPr lang="en-US" sz="32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ounded Rectangle 6"/>
          <p:cNvSpPr>
            <a:spLocks noChangeArrowheads="1"/>
          </p:cNvSpPr>
          <p:nvPr/>
        </p:nvSpPr>
        <p:spPr bwMode="auto">
          <a:xfrm>
            <a:off x="5181600" y="4221088"/>
            <a:ext cx="3048000" cy="457200"/>
          </a:xfrm>
          <a:prstGeom prst="roundRect">
            <a:avLst>
              <a:gd name="adj" fmla="val 16667"/>
            </a:avLst>
          </a:prstGeom>
          <a:solidFill>
            <a:schemeClr val="accent6">
              <a:lumMod val="75000"/>
            </a:schemeClr>
          </a:solidFill>
          <a:ln w="9525" algn="ctr">
            <a:solidFill>
              <a:schemeClr val="accent6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 b="1">
                <a:latin typeface="Arial" pitchFamily="34" charset="0"/>
                <a:cs typeface="Arial" pitchFamily="34" charset="0"/>
              </a:rPr>
              <a:t>LANGUAGE ARTS</a:t>
            </a:r>
            <a:endParaRPr lang="en-US" sz="32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ounded Rectangle 7"/>
          <p:cNvSpPr>
            <a:spLocks noChangeArrowheads="1"/>
          </p:cNvSpPr>
          <p:nvPr/>
        </p:nvSpPr>
        <p:spPr bwMode="auto">
          <a:xfrm>
            <a:off x="5105400" y="3124200"/>
            <a:ext cx="2743200" cy="457200"/>
          </a:xfrm>
          <a:prstGeom prst="roundRect">
            <a:avLst>
              <a:gd name="adj" fmla="val 16667"/>
            </a:avLst>
          </a:prstGeom>
          <a:solidFill>
            <a:schemeClr val="accent6">
              <a:lumMod val="75000"/>
            </a:schemeClr>
          </a:solidFill>
          <a:ln w="9525" algn="ctr">
            <a:solidFill>
              <a:schemeClr val="accent6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 b="1">
                <a:latin typeface="Arial" pitchFamily="34" charset="0"/>
                <a:cs typeface="Arial" pitchFamily="34" charset="0"/>
              </a:rPr>
              <a:t>BASIC LITERACY</a:t>
            </a:r>
            <a:endParaRPr lang="en-US" sz="32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ounded Rectangle 8"/>
          <p:cNvSpPr>
            <a:spLocks noChangeArrowheads="1"/>
          </p:cNvSpPr>
          <p:nvPr/>
        </p:nvSpPr>
        <p:spPr bwMode="auto">
          <a:xfrm>
            <a:off x="5181600" y="4844008"/>
            <a:ext cx="3048000" cy="457200"/>
          </a:xfrm>
          <a:prstGeom prst="roundRect">
            <a:avLst>
              <a:gd name="adj" fmla="val 16667"/>
            </a:avLst>
          </a:prstGeom>
          <a:solidFill>
            <a:schemeClr val="accent6">
              <a:lumMod val="75000"/>
            </a:schemeClr>
          </a:solidFill>
          <a:ln w="9525" algn="ctr">
            <a:solidFill>
              <a:schemeClr val="accent6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 b="1" dirty="0">
                <a:latin typeface="Arial" pitchFamily="34" charset="0"/>
                <a:cs typeface="Arial" pitchFamily="34" charset="0"/>
              </a:rPr>
              <a:t>PENMANSHIP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ounded Rectangle 9"/>
          <p:cNvSpPr>
            <a:spLocks noChangeArrowheads="1"/>
          </p:cNvSpPr>
          <p:nvPr/>
        </p:nvSpPr>
        <p:spPr bwMode="auto">
          <a:xfrm>
            <a:off x="1143000" y="3200400"/>
            <a:ext cx="2667000" cy="533400"/>
          </a:xfrm>
          <a:prstGeom prst="round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 w="9525" algn="ctr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 b="1">
                <a:latin typeface="Arial" pitchFamily="34" charset="0"/>
                <a:cs typeface="Arial" pitchFamily="34" charset="0"/>
              </a:rPr>
              <a:t>SOUND SYSTEM</a:t>
            </a:r>
            <a:endParaRPr lang="en-US" sz="32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ounded Rectangle 10"/>
          <p:cNvSpPr>
            <a:spLocks noChangeArrowheads="1"/>
          </p:cNvSpPr>
          <p:nvPr/>
        </p:nvSpPr>
        <p:spPr bwMode="auto">
          <a:xfrm>
            <a:off x="990600" y="5517232"/>
            <a:ext cx="2971800" cy="838200"/>
          </a:xfrm>
          <a:prstGeom prst="round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 w="9525" algn="ctr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 b="1">
                <a:latin typeface="Arial" pitchFamily="34" charset="0"/>
                <a:cs typeface="Arial" pitchFamily="34" charset="0"/>
              </a:rPr>
              <a:t>GRAMMAR IN CONTEXT</a:t>
            </a:r>
            <a:endParaRPr lang="en-US" sz="32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ounded Rectangle 11"/>
          <p:cNvSpPr>
            <a:spLocks noChangeArrowheads="1"/>
          </p:cNvSpPr>
          <p:nvPr/>
        </p:nvSpPr>
        <p:spPr bwMode="auto">
          <a:xfrm>
            <a:off x="5181600" y="5517232"/>
            <a:ext cx="3048000" cy="838200"/>
          </a:xfrm>
          <a:prstGeom prst="roundRect">
            <a:avLst>
              <a:gd name="adj" fmla="val 16667"/>
            </a:avLst>
          </a:prstGeom>
          <a:solidFill>
            <a:schemeClr val="accent6">
              <a:lumMod val="75000"/>
            </a:schemeClr>
          </a:solidFill>
          <a:ln w="9525" algn="ctr">
            <a:solidFill>
              <a:schemeClr val="accent6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 b="1">
                <a:latin typeface="Arial" pitchFamily="34" charset="0"/>
                <a:cs typeface="Arial" pitchFamily="34" charset="0"/>
              </a:rPr>
              <a:t>GRAMMAR IN CONTEXT</a:t>
            </a:r>
            <a:endParaRPr lang="en-US" sz="32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ounded Rectangle 4"/>
          <p:cNvSpPr>
            <a:spLocks noChangeArrowheads="1"/>
          </p:cNvSpPr>
          <p:nvPr/>
        </p:nvSpPr>
        <p:spPr bwMode="auto">
          <a:xfrm>
            <a:off x="1600200" y="762000"/>
            <a:ext cx="1447800" cy="533400"/>
          </a:xfrm>
          <a:prstGeom prst="round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 w="9525" algn="ctr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 b="1">
                <a:latin typeface="Arial" pitchFamily="34" charset="0"/>
                <a:cs typeface="Arial" pitchFamily="34" charset="0"/>
              </a:rPr>
              <a:t>KBSR</a:t>
            </a:r>
            <a:endParaRPr lang="en-US" sz="32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ounded Rectangle 6"/>
          <p:cNvSpPr>
            <a:spLocks noChangeArrowheads="1"/>
          </p:cNvSpPr>
          <p:nvPr/>
        </p:nvSpPr>
        <p:spPr bwMode="auto">
          <a:xfrm>
            <a:off x="6019800" y="762000"/>
            <a:ext cx="1524000" cy="533400"/>
          </a:xfrm>
          <a:prstGeom prst="roundRect">
            <a:avLst>
              <a:gd name="adj" fmla="val 16667"/>
            </a:avLst>
          </a:prstGeom>
          <a:solidFill>
            <a:schemeClr val="accent6">
              <a:lumMod val="75000"/>
            </a:schemeClr>
          </a:solidFill>
          <a:ln w="9525" algn="ctr">
            <a:solidFill>
              <a:schemeClr val="accent6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 b="1">
                <a:latin typeface="Arial" pitchFamily="34" charset="0"/>
                <a:cs typeface="Arial" pitchFamily="34" charset="0"/>
              </a:rPr>
              <a:t>KSSR</a:t>
            </a:r>
          </a:p>
        </p:txBody>
      </p:sp>
    </p:spTree>
    <p:extLst>
      <p:ext uri="{BB962C8B-B14F-4D97-AF65-F5344CB8AC3E}">
        <p14:creationId xmlns="" xmlns:p14="http://schemas.microsoft.com/office/powerpoint/2010/main" val="3742883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685800" y="0"/>
            <a:ext cx="7772400" cy="6413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PRESENT &amp; FUTURE</a:t>
            </a:r>
          </a:p>
        </p:txBody>
      </p:sp>
      <p:sp>
        <p:nvSpPr>
          <p:cNvPr id="27" name="Rounded Rectangle 26"/>
          <p:cNvSpPr/>
          <p:nvPr/>
        </p:nvSpPr>
        <p:spPr bwMode="auto">
          <a:xfrm>
            <a:off x="304800" y="1295400"/>
            <a:ext cx="3124200" cy="6096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4.    APPROACH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ounded Rectangle 3"/>
          <p:cNvSpPr>
            <a:spLocks noChangeArrowheads="1"/>
          </p:cNvSpPr>
          <p:nvPr/>
        </p:nvSpPr>
        <p:spPr bwMode="auto">
          <a:xfrm>
            <a:off x="990600" y="2057400"/>
            <a:ext cx="2971800" cy="533400"/>
          </a:xfrm>
          <a:prstGeom prst="round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 w="9525" algn="ctr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 b="1">
                <a:latin typeface="Arial" pitchFamily="34" charset="0"/>
                <a:cs typeface="Arial" pitchFamily="34" charset="0"/>
              </a:rPr>
              <a:t>WHOLE LANGUAGE </a:t>
            </a:r>
            <a:endParaRPr lang="en-US" sz="32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ounded Rectangle 4"/>
          <p:cNvSpPr>
            <a:spLocks noChangeArrowheads="1"/>
          </p:cNvSpPr>
          <p:nvPr/>
        </p:nvSpPr>
        <p:spPr bwMode="auto">
          <a:xfrm>
            <a:off x="5334000" y="2057400"/>
            <a:ext cx="3048000" cy="533400"/>
          </a:xfrm>
          <a:prstGeom prst="roundRect">
            <a:avLst>
              <a:gd name="adj" fmla="val 16667"/>
            </a:avLst>
          </a:prstGeom>
          <a:solidFill>
            <a:schemeClr val="accent6">
              <a:lumMod val="75000"/>
            </a:schemeClr>
          </a:solidFill>
          <a:ln w="9525" algn="ctr">
            <a:solidFill>
              <a:schemeClr val="accent6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 b="1">
                <a:latin typeface="Arial" pitchFamily="34" charset="0"/>
                <a:cs typeface="Arial" pitchFamily="34" charset="0"/>
              </a:rPr>
              <a:t>PHONICS</a:t>
            </a:r>
            <a:endParaRPr lang="en-US" sz="32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ounded Rectangle 5"/>
          <p:cNvSpPr>
            <a:spLocks noChangeArrowheads="1"/>
          </p:cNvSpPr>
          <p:nvPr/>
        </p:nvSpPr>
        <p:spPr bwMode="auto">
          <a:xfrm>
            <a:off x="2133600" y="2819400"/>
            <a:ext cx="5105400" cy="609600"/>
          </a:xfrm>
          <a:prstGeom prst="roundRect">
            <a:avLst>
              <a:gd name="adj" fmla="val 16667"/>
            </a:avLst>
          </a:prstGeom>
          <a:solidFill>
            <a:schemeClr val="accent6">
              <a:lumMod val="75000"/>
            </a:schemeClr>
          </a:solidFill>
          <a:ln w="9525" algn="ctr">
            <a:solidFill>
              <a:schemeClr val="accent6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400" b="1">
                <a:latin typeface="Arial" pitchFamily="34" charset="0"/>
                <a:cs typeface="Arial" pitchFamily="34" charset="0"/>
              </a:rPr>
              <a:t>STANDARD BRITISH ENGLISH</a:t>
            </a:r>
            <a:endParaRPr lang="en-US" sz="3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228600" y="3581400"/>
            <a:ext cx="3200400" cy="6096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5.   ADDED VALUE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ounded Rectangle 7"/>
          <p:cNvSpPr>
            <a:spLocks noChangeArrowheads="1"/>
          </p:cNvSpPr>
          <p:nvPr/>
        </p:nvSpPr>
        <p:spPr bwMode="auto">
          <a:xfrm>
            <a:off x="990600" y="4267200"/>
            <a:ext cx="2971800" cy="762000"/>
          </a:xfrm>
          <a:prstGeom prst="round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 w="9525" algn="ctr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 b="1">
                <a:latin typeface="Arial" pitchFamily="34" charset="0"/>
                <a:cs typeface="Arial" pitchFamily="34" charset="0"/>
              </a:rPr>
              <a:t>EDUCATIONAL EMPHASES</a:t>
            </a:r>
            <a:endParaRPr lang="en-US" sz="32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ounded Rectangle 8"/>
          <p:cNvSpPr>
            <a:spLocks noChangeArrowheads="1"/>
          </p:cNvSpPr>
          <p:nvPr/>
        </p:nvSpPr>
        <p:spPr bwMode="auto">
          <a:xfrm>
            <a:off x="5334000" y="4267200"/>
            <a:ext cx="3048000" cy="762000"/>
          </a:xfrm>
          <a:prstGeom prst="roundRect">
            <a:avLst>
              <a:gd name="adj" fmla="val 16667"/>
            </a:avLst>
          </a:prstGeom>
          <a:solidFill>
            <a:schemeClr val="accent6">
              <a:lumMod val="75000"/>
            </a:schemeClr>
          </a:solidFill>
          <a:ln w="9525" algn="ctr">
            <a:solidFill>
              <a:schemeClr val="accent6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 b="1" dirty="0">
                <a:latin typeface="Arial" pitchFamily="34" charset="0"/>
                <a:cs typeface="Arial" pitchFamily="34" charset="0"/>
              </a:rPr>
              <a:t>EDUCATIONAL EMPHASES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ounded Rectangle 10"/>
          <p:cNvSpPr>
            <a:spLocks noChangeArrowheads="1"/>
          </p:cNvSpPr>
          <p:nvPr/>
        </p:nvSpPr>
        <p:spPr bwMode="auto">
          <a:xfrm>
            <a:off x="5334000" y="6021288"/>
            <a:ext cx="3048000" cy="533400"/>
          </a:xfrm>
          <a:prstGeom prst="roundRect">
            <a:avLst>
              <a:gd name="adj" fmla="val 16667"/>
            </a:avLst>
          </a:prstGeom>
          <a:solidFill>
            <a:schemeClr val="accent6">
              <a:lumMod val="75000"/>
            </a:schemeClr>
          </a:solidFill>
          <a:ln w="9525" algn="ctr">
            <a:solidFill>
              <a:schemeClr val="accent6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 b="1" dirty="0">
                <a:latin typeface="Arial" pitchFamily="34" charset="0"/>
                <a:cs typeface="Arial" pitchFamily="34" charset="0"/>
              </a:rPr>
              <a:t>ENTERPRENEURSHIP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ounded Rectangle 11"/>
          <p:cNvSpPr>
            <a:spLocks noChangeArrowheads="1"/>
          </p:cNvSpPr>
          <p:nvPr/>
        </p:nvSpPr>
        <p:spPr bwMode="auto">
          <a:xfrm>
            <a:off x="5334000" y="5157192"/>
            <a:ext cx="3048000" cy="762000"/>
          </a:xfrm>
          <a:prstGeom prst="roundRect">
            <a:avLst>
              <a:gd name="adj" fmla="val 16667"/>
            </a:avLst>
          </a:prstGeom>
          <a:solidFill>
            <a:schemeClr val="accent6">
              <a:lumMod val="75000"/>
            </a:schemeClr>
          </a:solidFill>
          <a:ln w="9525" algn="ctr">
            <a:solidFill>
              <a:schemeClr val="accent6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 b="1">
                <a:latin typeface="Arial" pitchFamily="34" charset="0"/>
                <a:cs typeface="Arial" pitchFamily="34" charset="0"/>
              </a:rPr>
              <a:t>CREATIVITY &amp; INNOVATION</a:t>
            </a:r>
            <a:endParaRPr lang="en-US" sz="32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ounded Rectangle 4"/>
          <p:cNvSpPr>
            <a:spLocks noChangeArrowheads="1"/>
          </p:cNvSpPr>
          <p:nvPr/>
        </p:nvSpPr>
        <p:spPr bwMode="auto">
          <a:xfrm>
            <a:off x="1981200" y="685800"/>
            <a:ext cx="1447800" cy="533400"/>
          </a:xfrm>
          <a:prstGeom prst="round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 w="9525" algn="ctr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 b="1">
                <a:latin typeface="Arial" pitchFamily="34" charset="0"/>
                <a:cs typeface="Arial" pitchFamily="34" charset="0"/>
              </a:rPr>
              <a:t>KBSR</a:t>
            </a:r>
            <a:endParaRPr lang="en-US" sz="32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ounded Rectangle 6"/>
          <p:cNvSpPr>
            <a:spLocks noChangeArrowheads="1"/>
          </p:cNvSpPr>
          <p:nvPr/>
        </p:nvSpPr>
        <p:spPr bwMode="auto">
          <a:xfrm>
            <a:off x="6096000" y="685800"/>
            <a:ext cx="1524000" cy="533400"/>
          </a:xfrm>
          <a:prstGeom prst="roundRect">
            <a:avLst>
              <a:gd name="adj" fmla="val 16667"/>
            </a:avLst>
          </a:prstGeom>
          <a:solidFill>
            <a:schemeClr val="accent6">
              <a:lumMod val="75000"/>
            </a:schemeClr>
          </a:solidFill>
          <a:ln w="9525" algn="ctr">
            <a:solidFill>
              <a:schemeClr val="accent6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 b="1">
                <a:latin typeface="Arial" pitchFamily="34" charset="0"/>
                <a:cs typeface="Arial" pitchFamily="34" charset="0"/>
              </a:rPr>
              <a:t>KSSR</a:t>
            </a:r>
          </a:p>
        </p:txBody>
      </p:sp>
    </p:spTree>
    <p:extLst>
      <p:ext uri="{BB962C8B-B14F-4D97-AF65-F5344CB8AC3E}">
        <p14:creationId xmlns="" xmlns:p14="http://schemas.microsoft.com/office/powerpoint/2010/main" val="421845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179512" y="1340768"/>
            <a:ext cx="4191000" cy="3786188"/>
          </a:xfrm>
          <a:prstGeom prst="rect">
            <a:avLst/>
          </a:prstGeom>
          <a:noFill/>
          <a:ln w="19050" cap="rnd" cmpd="thickThin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SEKOLAH KEBANGSAAN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  300 minutes per week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   for Level 1 &amp; 2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  Literacy in Years 1 &amp; 2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    (teaching of phonics)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   Additional learning 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    standards have been 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    included.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4522912" y="1340768"/>
            <a:ext cx="4419600" cy="452437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SEKOLAH  JENIS KEBANGSAAN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150 minutes per week for 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  Level 1 &amp; 2</a:t>
            </a:r>
          </a:p>
          <a:p>
            <a:pPr marL="342900" marR="0" lvl="0" indent="-34290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Literacy in Years 1, 2 &amp; 3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  (teaching of phonics)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Learning Standards are 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 spread throughout the 6 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 years in order to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 prepare pupils for 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 secondary education.</a:t>
            </a:r>
          </a:p>
        </p:txBody>
      </p:sp>
      <p:sp>
        <p:nvSpPr>
          <p:cNvPr id="6" name="Text Box 28"/>
          <p:cNvSpPr txBox="1">
            <a:spLocks noChangeArrowheads="1"/>
          </p:cNvSpPr>
          <p:nvPr/>
        </p:nvSpPr>
        <p:spPr bwMode="auto">
          <a:xfrm>
            <a:off x="358080" y="180504"/>
            <a:ext cx="8534400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rPr>
              <a:t>DIFFERENCE BETWEEN SK &amp; SJK</a:t>
            </a:r>
          </a:p>
        </p:txBody>
      </p:sp>
    </p:spTree>
    <p:extLst>
      <p:ext uri="{BB962C8B-B14F-4D97-AF65-F5344CB8AC3E}">
        <p14:creationId xmlns="" xmlns:p14="http://schemas.microsoft.com/office/powerpoint/2010/main" val="167717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7808" y="222920"/>
            <a:ext cx="7086600" cy="685800"/>
          </a:xfrm>
          <a:noFill/>
        </p:spPr>
        <p:txBody>
          <a:bodyPr/>
          <a:lstStyle/>
          <a:p>
            <a:pPr algn="ctr" eaLnBrk="1" hangingPunct="1"/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PRINCIPLES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95672" y="1412776"/>
            <a:ext cx="8610600" cy="4752528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30000"/>
              </a:spcBef>
              <a:buClrTx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Back to basics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>
              <a:spcBef>
                <a:spcPct val="30000"/>
              </a:spcBef>
              <a:buClrTx/>
              <a:buFont typeface="Arial" pitchFamily="34" charset="0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building a strong foundation of competencies in basic literacy skills; reading through phonics, penmanship, basic listening and speaking</a:t>
            </a:r>
          </a:p>
          <a:p>
            <a:pPr lvl="1">
              <a:spcBef>
                <a:spcPct val="30000"/>
              </a:spcBef>
              <a:buFontTx/>
              <a:buNone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30000"/>
              </a:spcBef>
              <a:buClrTx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Learning is fun, meaningful, purposeful</a:t>
            </a:r>
          </a:p>
          <a:p>
            <a:pPr lvl="1">
              <a:spcBef>
                <a:spcPct val="30000"/>
              </a:spcBef>
              <a:buClrTx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activities are contextualized, meaningful and purposeful; fun-filled activities</a:t>
            </a:r>
          </a:p>
          <a:p>
            <a:pPr lvl="1">
              <a:spcBef>
                <a:spcPct val="30000"/>
              </a:spcBef>
              <a:buClrTx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integration of skills</a:t>
            </a:r>
          </a:p>
          <a:p>
            <a:pPr marL="850392" lvl="1" indent="-457200">
              <a:spcBef>
                <a:spcPct val="30000"/>
              </a:spcBef>
              <a:buClr>
                <a:schemeClr val="tx1"/>
              </a:buClr>
              <a:buNone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Bef>
                <a:spcPct val="30000"/>
              </a:spcBef>
              <a:buClrTx/>
              <a:buFont typeface="Wingdings 2" pitchFamily="18" charset="2"/>
              <a:buChar char=""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Teaching is learner-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centred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lvl="1">
              <a:buClr>
                <a:schemeClr val="tx1"/>
              </a:buClr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learner’s needs and salient learner factors (environment, family, language use contexts, entry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behaviour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Tx/>
              <a:buNone/>
              <a:defRPr/>
            </a:pPr>
            <a:endParaRPr lang="en-US" sz="16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07171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BPK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PresentationBPK</Template>
  <TotalTime>147</TotalTime>
  <Words>1326</Words>
  <Application>Microsoft Office PowerPoint</Application>
  <PresentationFormat>On-screen Show (4:3)</PresentationFormat>
  <Paragraphs>376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PresentationBPK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PRINCIPLES</vt:lpstr>
      <vt:lpstr>PRINCIPLES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muntasir UPKK BPK</dc:creator>
  <cp:lastModifiedBy>regina.joseph</cp:lastModifiedBy>
  <cp:revision>16</cp:revision>
  <dcterms:created xsi:type="dcterms:W3CDTF">2011-05-26T05:36:53Z</dcterms:created>
  <dcterms:modified xsi:type="dcterms:W3CDTF">2011-06-03T06:43:34Z</dcterms:modified>
</cp:coreProperties>
</file>